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4"/>
  </p:sldMasterIdLst>
  <p:notesMasterIdLst>
    <p:notesMasterId r:id="rId39"/>
  </p:notesMasterIdLst>
  <p:sldIdLst>
    <p:sldId id="324" r:id="rId5"/>
    <p:sldId id="271" r:id="rId6"/>
    <p:sldId id="272" r:id="rId7"/>
    <p:sldId id="318" r:id="rId8"/>
    <p:sldId id="275" r:id="rId9"/>
    <p:sldId id="294" r:id="rId10"/>
    <p:sldId id="315" r:id="rId11"/>
    <p:sldId id="317" r:id="rId12"/>
    <p:sldId id="313" r:id="rId13"/>
    <p:sldId id="319" r:id="rId14"/>
    <p:sldId id="312" r:id="rId15"/>
    <p:sldId id="321" r:id="rId16"/>
    <p:sldId id="277" r:id="rId17"/>
    <p:sldId id="296" r:id="rId18"/>
    <p:sldId id="297" r:id="rId19"/>
    <p:sldId id="298" r:id="rId20"/>
    <p:sldId id="300" r:id="rId21"/>
    <p:sldId id="286" r:id="rId22"/>
    <p:sldId id="302" r:id="rId23"/>
    <p:sldId id="303" r:id="rId24"/>
    <p:sldId id="307" r:id="rId25"/>
    <p:sldId id="306" r:id="rId26"/>
    <p:sldId id="304" r:id="rId27"/>
    <p:sldId id="305" r:id="rId28"/>
    <p:sldId id="308" r:id="rId29"/>
    <p:sldId id="309" r:id="rId30"/>
    <p:sldId id="290" r:id="rId31"/>
    <p:sldId id="291" r:id="rId32"/>
    <p:sldId id="322" r:id="rId33"/>
    <p:sldId id="323" r:id="rId34"/>
    <p:sldId id="316" r:id="rId35"/>
    <p:sldId id="311" r:id="rId36"/>
    <p:sldId id="330" r:id="rId37"/>
    <p:sldId id="310" r:id="rId38"/>
  </p:sldIdLst>
  <p:sldSz cx="12192000" cy="6858000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500"/>
    <a:srgbClr val="E06944"/>
    <a:srgbClr val="F9E2DB"/>
    <a:srgbClr val="F0B5A2"/>
    <a:srgbClr val="9D9D9D"/>
    <a:srgbClr val="DB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5" autoAdjust="0"/>
    <p:restoredTop sz="94667" autoAdjust="0"/>
  </p:normalViewPr>
  <p:slideViewPr>
    <p:cSldViewPr snapToGrid="0" snapToObjects="1">
      <p:cViewPr varScale="1">
        <p:scale>
          <a:sx n="69" d="100"/>
          <a:sy n="69" d="100"/>
        </p:scale>
        <p:origin x="6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78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EE338-FB92-592B-B132-8577F591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14A233-73F1-9129-3D23-B5B43867C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0C6A10-AB1B-5717-ED57-6CDB10057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EE00B-E1D2-D992-883C-A1870A413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15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7613D-D8E5-C1AC-0269-BA2B8703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9EDD6-1ADD-29A5-74E0-86C9AAEF0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7837-0E11-8F03-BE21-34A9706B1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E7D2D-2B68-34BE-73D4-F87F7A084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1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FEAD5-06B3-F032-0AFA-3A5831FF8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A3225-308D-CDD4-EE48-16994E097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661F9-CD62-3817-F155-1BE397FC8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69601-6B58-97C9-FB41-1F4CC3278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3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B3FE9-0DBC-05BA-4C15-4BF21001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92272-38E6-0D94-E497-AEBEBBF6F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6D4F8-720C-0F19-101B-C8DDF28B6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F8A51-6AEE-37AC-9081-49AA1AD15D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9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FC138-169B-D80C-7729-D2C6EFCC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0FC13-1922-D2F7-65A8-924C02EF8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0107F-3A2C-6A32-C0F7-A7DFBE9E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990E7-AE20-52EF-C5B4-3455F51B6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70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6FAAD-E953-24F0-3014-FA9C9427C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1D4BB-1C45-8F22-5CFE-B2FD44E09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99F886-14AC-41F2-7FBD-3BC4E2F85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CE336-8ACF-FCAC-58AD-8B5470D68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1F7CD-35DD-41C1-82E4-BF65ECEA3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3ABC-B1E7-0D6C-FAA7-995F23353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63DAD-F1B0-9707-1FF2-C906EB9F1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3EA55-5E0E-6AB4-0135-B18F52D0C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0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6BFE-002A-A636-660F-DB6F791B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2BD54-3163-22B6-5828-BD34CD7EB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EE962-A948-1762-ECA9-CDA67AC04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76C77-8523-67EA-CBB1-0F1391C8F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0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0AABD-5A3F-1EC9-E51F-9CA4652DC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6AD36-3B89-855E-02E9-26BA77455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0F650-2176-A962-CC42-C476AF02F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CC4A4-4FF6-AC01-869E-F60EEC1322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74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FFE8-7066-3863-C469-56336A63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8F56D-027A-8988-A3AB-67D065227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E861A-2DA5-3C01-CE60-935B5B289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19E18-D42D-600C-1EAC-1088685B7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27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B4DE-1407-B0E3-CBDA-4679CF002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9A2C9-FA4C-E50C-8029-8AA57A295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ECCB2-26FD-BE84-E960-1AB22B661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73801-7866-4CB6-DF46-777762E83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5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141C-870F-281D-0CBB-C26CB03CB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C757D-2898-9CFD-9F1D-B5D5A6A152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87A39-1B16-AE69-CFA9-5D822A812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6DB80-2D8B-93FE-4C2B-B653ECDF1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86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601E-D571-4A60-9A3A-4613776AF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D47E8-79DB-9316-C1B9-7A5962653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59362-B8E3-6CA4-E265-3184E3E1A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A36C8-D169-889A-3E36-9556829A2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32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FA537-34AC-2450-9434-FC5570D9B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C0E3F-77AB-F8F9-9E74-5E302CAF2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D921E-93CE-E941-81A5-76E4FA4B6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B90C-159D-37F2-57B7-F72CE5281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9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03D23-28EF-D498-B917-6D8C37A40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9A279-916D-0A66-BFE0-4CB2EE9EF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5B65D-0735-65AB-2046-C7DCBC470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97DDB-FFBE-455A-871A-73EED06AE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78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BDEA8-D18C-C030-0FFE-06AE241B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74EF2-9F11-3162-5948-3657B829D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5AC7A-87BC-C719-149A-57D5377C1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EBD2C-6102-5B3B-1FAA-4E19D2EE59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79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8D38E-8804-6EA5-61BC-033B45DE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DD1ED-7DBE-1E4A-0277-3DC8D43C1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23369-EDB9-A59C-3C02-7F452D97B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C888C-6596-B81D-59B5-005C1082F4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4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0336F-3BAF-733C-6D46-E6559D0C4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13B4D-C1A3-AC29-F831-0FCDE38C9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0D85E-C7F4-5419-4C90-80DD81DC5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22E00-509D-EE22-7295-5ECC1A9EC8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07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EF9C-DAA5-0DA9-A721-3EE675C08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91169-13C1-38B7-CBD3-E546E0E4CE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34D2-FF5E-80B0-BAED-50A64EC9D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DA126-74BB-24BE-A2EB-DED1BFFD8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63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AAFA7-82F9-99AC-83D5-4B4E88B0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5B857-44F7-DEE0-D2F0-1AAC9459E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8CD12-112F-8ED2-3DF1-3065A35C4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70D7-6704-7B7E-1E71-BC68EFBDF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1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2BF4-1B14-11EC-1726-11AAC0624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D4087-82A5-4D9B-EA2C-92AE2651E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81B3C-DDF1-F85A-F90A-0AB669B5F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0AB92-D8EF-9465-BD5C-AFD9C1A67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33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13E4A-5828-E7B7-7095-8778BDC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8E4F2-2A9F-BF45-C32C-27654A345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318874-7120-396E-B617-A6EA46E12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77247-DF6A-35B0-7325-7C87FFBC8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B49B9-9B74-E51F-7EA2-EE56542B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015AA-9288-645E-DA26-75DDD9316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175E7-74DD-511F-2094-D15576E37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6FE7F-253B-C384-A7FA-4DEF8D29E8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25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F6C22-770F-D1E1-7424-B4C5777E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D9D592-E377-A1A5-676E-C46939291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54EF8-3F15-6345-7B15-7396E88E9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FF194-24E3-DB54-2015-7B66C29FD4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67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CF633-752F-BD07-137D-1955BFFAF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8A335-7B89-B6B9-4BE7-A04789BD6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8323D-E45B-53AE-823C-9DEBD98BD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3CB41-88D4-4EE8-02F8-57591CE80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73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B4394-58BA-3651-9996-F6FAFD4E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981A6-C5E9-5449-0570-2C5AE9830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B6EA9-275A-1AB8-0D95-63AF7183C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C5788-1725-394C-F2A9-276F73D1B3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5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F602-7E7D-5FE0-FF44-89893B68D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FDEB2-9DB9-F1BE-D560-898233050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CAEB7-86B6-06EC-2D69-DCF319996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FD57-2EB4-F00A-AF05-5F2153F583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93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6B2C3-E2F5-C013-55AD-13B1A33EC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4D378-666D-3528-C3AE-A6D7ECBF8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83041-88E7-E769-6DDA-8B8C00F6F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559D-3366-09A8-9F63-4690AD91D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26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BE08-E6B8-15D6-BAD1-561A1C23B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FC59A-D9D6-879F-8B65-986B768FE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EC95C-D4D0-0B66-2884-E07AC118D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94C40-FDEE-FCC7-68CC-419DE78AF1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2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A8FBD-2D7A-E634-9E69-4779489FD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089D7-92E3-ABDA-6964-AA6F5188C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410750-0A08-E746-C329-11EC7F8F3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15B28-6C34-5B47-8168-D17189C0C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8A79-9974-75FD-AAA7-8C4ADF62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FEE1F-6250-6794-08D7-CFF30A702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EB4F7-49E3-1512-14CB-8459E8E74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AA5A-09FE-87FA-A548-47201C3AF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5813A-6227-20F0-B49B-8A383DD8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E2FA0-2EB2-35BE-8625-00599299EE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09C15-B661-C717-FFFE-6FDFA620A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604FA-7FDC-5EF2-8ED9-FD1B2D3FA6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85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BFD40-0E2A-4B32-B68C-F754E67F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0E0A1-1E36-1632-86BD-9FA4AB55A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8E238-3169-AC69-422F-BAB3DD839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1DF2F-B776-99C7-6C18-B364185E4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24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09D1A-BDDE-702B-7A10-E05EB444E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34275-AE91-CEB8-6B8B-914650D4B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876B8-6E49-8E37-BDF9-BC3B59AD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FF80-A990-308B-434F-A616D4E68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 bwMode="ltGray">
          <a:xfrm>
            <a:off x="9631680" y="5411"/>
            <a:ext cx="2569187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>
            <a:off x="990600" y="5362237"/>
            <a:ext cx="1120140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0" y="649224"/>
            <a:ext cx="2453112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ltGray">
          <a:xfrm>
            <a:off x="829056" y="594360"/>
            <a:ext cx="10387584" cy="5788152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scene3d>
            <a:camera prst="orthographicFront"/>
            <a:lightRig rig="soft" dir="t">
              <a:rot lat="0" lon="0" rev="16200000"/>
            </a:lightRig>
          </a:scene3d>
          <a:sp3d prstMaterial="plastic">
            <a:bevelT w="101600" h="127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14400" y="2130426"/>
            <a:ext cx="10363200" cy="1470025"/>
          </a:xfr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828800" y="3886200"/>
            <a:ext cx="8534400" cy="12161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8"/>
          <p:cNvSpPr/>
          <p:nvPr/>
        </p:nvSpPr>
        <p:spPr bwMode="ltGray">
          <a:xfrm>
            <a:off x="9272" y="2705"/>
            <a:ext cx="10277728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634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325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340864" cy="587044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3024" y="274639"/>
            <a:ext cx="847344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477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55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99998" y="2"/>
            <a:ext cx="3907593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0" y="146305"/>
            <a:ext cx="1164525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 flipH="1">
            <a:off x="8335461" y="2"/>
            <a:ext cx="3699985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11071949" y="118998"/>
            <a:ext cx="112028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 flipV="1">
            <a:off x="11205841" y="4828140"/>
            <a:ext cx="98616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H="1" flipV="1">
            <a:off x="7945992" y="5930043"/>
            <a:ext cx="4040773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V="1">
            <a:off x="316353" y="6065126"/>
            <a:ext cx="3852524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H="1" flipV="1">
            <a:off x="0" y="4779980"/>
            <a:ext cx="940525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816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9631680" y="5411"/>
            <a:ext cx="2569187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990600" y="5362237"/>
            <a:ext cx="1120140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649224"/>
            <a:ext cx="2453112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9272" y="2705"/>
            <a:ext cx="10277728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algn="ctr" defTabSz="914400" rtl="0" eaLnBrk="1" latinLnBrk="0" hangingPunct="1"/>
            <a:endParaRPr lang="en-US" sz="4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6464" y="2002536"/>
            <a:ext cx="9424416" cy="114300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26464" y="3218688"/>
            <a:ext cx="9424416" cy="1572768"/>
          </a:xfrm>
        </p:spPr>
        <p:txBody>
          <a:bodyPr anchor="t">
            <a:normAutofit/>
          </a:bodyPr>
          <a:lstStyle>
            <a:lvl1pPr>
              <a:defRPr sz="48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49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V="1">
            <a:off x="0" y="5172889"/>
            <a:ext cx="1133576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634209" y="5237922"/>
            <a:ext cx="11557791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530352"/>
            <a:ext cx="9753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6048" y="1719072"/>
            <a:ext cx="4767072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719072"/>
            <a:ext cx="4767072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808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530352"/>
            <a:ext cx="9753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64792"/>
            <a:ext cx="5388864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0487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764792"/>
            <a:ext cx="5388864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0487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188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 flipV="1">
            <a:off x="0" y="5172889"/>
            <a:ext cx="1133576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634209" y="5237922"/>
            <a:ext cx="11557791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12648"/>
            <a:ext cx="935126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816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4314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99998" y="2"/>
            <a:ext cx="3907593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146305"/>
            <a:ext cx="1164525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H="1">
            <a:off x="8335461" y="2"/>
            <a:ext cx="3699985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11071949" y="118998"/>
            <a:ext cx="112028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V="1">
            <a:off x="11205841" y="4828140"/>
            <a:ext cx="98616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H="1" flipV="1">
            <a:off x="7945992" y="5930043"/>
            <a:ext cx="4040773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V="1">
            <a:off x="316353" y="6065126"/>
            <a:ext cx="3852524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 bwMode="ltGray">
          <a:xfrm flipH="1" flipV="1">
            <a:off x="0" y="4779980"/>
            <a:ext cx="940525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996696"/>
            <a:ext cx="4096512" cy="429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2560" y="996696"/>
            <a:ext cx="5900928" cy="5056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8512" y="1499616"/>
            <a:ext cx="4108704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07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9631680" y="5411"/>
            <a:ext cx="2569187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990600" y="5362237"/>
            <a:ext cx="1120140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0" y="649224"/>
            <a:ext cx="2453112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9272" y="2705"/>
            <a:ext cx="10277728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242048" cy="41148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1621536" y="685800"/>
            <a:ext cx="8851392" cy="395935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>
            <a:bevelT w="1016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7440" y="5285232"/>
            <a:ext cx="7242048" cy="6309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315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64808"/>
            <a:ext cx="2844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9664" y="6464808"/>
            <a:ext cx="3860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64808"/>
            <a:ext cx="2844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1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gradFill flip="none" rotWithShape="1">
            <a:gsLst>
              <a:gs pos="0">
                <a:schemeClr val="tx1"/>
              </a:gs>
              <a:gs pos="44000">
                <a:schemeClr val="tx1">
                  <a:lumMod val="8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microsoft.com/office/2007/relationships/hdphoto" Target="../media/hdphoto1.wdp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1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8323-ABD5-2CFD-717C-12EF90EE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C6D2A16-91A5-0EE2-C3C0-047E37133C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30C00">
                  <a:alpha val="7451"/>
                </a:srgbClr>
              </a:clrFrom>
              <a:clrTo>
                <a:srgbClr val="130C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bg1">
                  <a:lumMod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6B23CF03-BA89-6F7A-CB7A-7712EA7A0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271" y="748496"/>
            <a:ext cx="1360509" cy="1360509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5A149DFE-7BD2-D2C9-09E9-F1B02D9B4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601" y="1615404"/>
            <a:ext cx="1445247" cy="2484193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F44705C1-376B-8380-661F-B5ED83CE7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" y="4933950"/>
            <a:ext cx="3810000" cy="190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9BAFAE6F-AE86-C774-4AD3-81E60F4C7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2857500"/>
            <a:ext cx="2857500" cy="1905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5D0502A5-CABB-7FE1-0E63-B88BC6699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0" y="1428750"/>
            <a:ext cx="76200" cy="762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8F8913D6-B690-B38E-0900-2F8AAB2D7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2857500"/>
            <a:ext cx="76200" cy="762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8AD08624-C9A6-DB9C-371A-966184538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4876800"/>
            <a:ext cx="76200" cy="762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0CF755C7-E083-C9FE-C76B-DEF6EBFA3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0" y="1905000"/>
            <a:ext cx="76200" cy="76200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9EB1325A-C520-A195-E175-706E1482CB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pic>
        <p:nvPicPr>
          <p:cNvPr id="13" name="Image 11" descr="preencoded.png">
            <a:extLst>
              <a:ext uri="{FF2B5EF4-FFF2-40B4-BE49-F238E27FC236}">
                <a16:creationId xmlns:a16="http://schemas.microsoft.com/office/drawing/2014/main" id="{60641561-1FCF-A0CF-129F-BAE5D02218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5460" y="3177540"/>
            <a:ext cx="914400" cy="38100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21D6E488-CDDB-7660-A0BB-9D596AAA0C96}"/>
              </a:ext>
            </a:extLst>
          </p:cNvPr>
          <p:cNvSpPr/>
          <p:nvPr/>
        </p:nvSpPr>
        <p:spPr>
          <a:xfrm>
            <a:off x="1626870" y="1905000"/>
            <a:ext cx="893826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Argos 지능형 침입 탐지 시스템</a:t>
            </a:r>
            <a:endParaRPr lang="en-US" sz="450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1FA56A6E-353E-DD9F-85C1-846673EC6A13}"/>
              </a:ext>
            </a:extLst>
          </p:cNvPr>
          <p:cNvSpPr/>
          <p:nvPr/>
        </p:nvSpPr>
        <p:spPr>
          <a:xfrm>
            <a:off x="2371725" y="2705100"/>
            <a:ext cx="7448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보고</a:t>
            </a:r>
            <a:endParaRPr lang="en-US" sz="27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F39074EA-94BA-906B-7D87-77B2FFE9652F}"/>
              </a:ext>
            </a:extLst>
          </p:cNvPr>
          <p:cNvSpPr/>
          <p:nvPr/>
        </p:nvSpPr>
        <p:spPr>
          <a:xfrm>
            <a:off x="2371725" y="3886200"/>
            <a:ext cx="7448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보안 위협 실시간 감지 및 대응 시스템</a:t>
            </a:r>
            <a:endParaRPr lang="en-US" sz="15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52FCC76E-EE73-5D91-8631-FD579048A70F}"/>
              </a:ext>
            </a:extLst>
          </p:cNvPr>
          <p:cNvSpPr/>
          <p:nvPr/>
        </p:nvSpPr>
        <p:spPr>
          <a:xfrm>
            <a:off x="2371725" y="4389193"/>
            <a:ext cx="7448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350" dirty="0">
              <a:solidFill>
                <a:srgbClr val="E5E7EB"/>
              </a:solidFill>
              <a:latin typeface="Noto Sans KR" pitchFamily="34" charset="0"/>
              <a:ea typeface="Noto Sans KR" pitchFamily="34" charset="-122"/>
            </a:endParaRPr>
          </a:p>
          <a:p>
            <a:pPr marL="0" indent="0" algn="ctr">
              <a:lnSpc>
                <a:spcPts val="2100"/>
              </a:lnSpc>
              <a:buNone/>
            </a:pPr>
            <a:r>
              <a:rPr lang="ko-KR" altLang="en-US" sz="135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</a:rPr>
              <a:t>팀장 </a:t>
            </a:r>
            <a:r>
              <a:rPr lang="en-US" altLang="ko-KR" sz="135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</a:rPr>
              <a:t>: </a:t>
            </a:r>
            <a:r>
              <a:rPr lang="ko-KR" altLang="en-US" sz="135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</a:rPr>
              <a:t>이송하 </a:t>
            </a:r>
            <a:endParaRPr lang="en-US" altLang="ko-KR" sz="1350" dirty="0">
              <a:solidFill>
                <a:srgbClr val="E5E7EB"/>
              </a:solidFill>
              <a:latin typeface="Noto Sans KR" pitchFamily="34" charset="0"/>
              <a:ea typeface="Noto Sans KR" pitchFamily="34" charset="-122"/>
            </a:endParaRPr>
          </a:p>
          <a:p>
            <a:pPr marL="0" indent="0" algn="ctr">
              <a:lnSpc>
                <a:spcPts val="2100"/>
              </a:lnSpc>
              <a:buNone/>
            </a:pPr>
            <a:r>
              <a:rPr lang="ko-KR" altLang="en-US" sz="135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</a:rPr>
              <a:t>팀원 </a:t>
            </a:r>
            <a:r>
              <a:rPr lang="en-US" altLang="ko-KR" sz="135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</a:rPr>
              <a:t>: </a:t>
            </a:r>
            <a:r>
              <a:rPr lang="ko-KR" altLang="en-US" sz="135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</a:rPr>
              <a:t>송지연 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6568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B5C49-6484-52E7-5B07-01D70A2B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CFD35D4-1317-3EA2-2079-6EAFB75C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4E2A8783-800A-54A2-AF8F-7D3DF7CF1E04}"/>
              </a:ext>
            </a:extLst>
          </p:cNvPr>
          <p:cNvSpPr/>
          <p:nvPr/>
        </p:nvSpPr>
        <p:spPr>
          <a:xfrm>
            <a:off x="609600" y="5619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2800" b="1" dirty="0">
                <a:solidFill>
                  <a:srgbClr val="FFFFFF"/>
                </a:solidFill>
                <a:highlight>
                  <a:srgbClr val="FFA5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ElastAlert2</a:t>
            </a:r>
            <a:endParaRPr lang="en-US" altLang="ko-KR" sz="2800" dirty="0">
              <a:highlight>
                <a:srgbClr val="FFA500"/>
              </a:highlight>
            </a:endParaRPr>
          </a:p>
        </p:txBody>
      </p:sp>
      <p:pic>
        <p:nvPicPr>
          <p:cNvPr id="2" name="Image 4" descr="preencoded.png">
            <a:extLst>
              <a:ext uri="{FF2B5EF4-FFF2-40B4-BE49-F238E27FC236}">
                <a16:creationId xmlns:a16="http://schemas.microsoft.com/office/drawing/2014/main" id="{DCAC3542-D0F1-FCD6-988E-0EDE77AD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5228489" cy="771525"/>
          </a:xfrm>
          <a:prstGeom prst="rect">
            <a:avLst/>
          </a:prstGeom>
        </p:spPr>
      </p:pic>
      <p:sp>
        <p:nvSpPr>
          <p:cNvPr id="4" name="Text 6">
            <a:extLst>
              <a:ext uri="{FF2B5EF4-FFF2-40B4-BE49-F238E27FC236}">
                <a16:creationId xmlns:a16="http://schemas.microsoft.com/office/drawing/2014/main" id="{59A1EB94-F7F3-4FCD-0D59-821154582BCD}"/>
              </a:ext>
            </a:extLst>
          </p:cNvPr>
          <p:cNvSpPr/>
          <p:nvPr/>
        </p:nvSpPr>
        <p:spPr>
          <a:xfrm>
            <a:off x="800100" y="2125298"/>
            <a:ext cx="20050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00" b="1" dirty="0">
                <a:solidFill>
                  <a:srgbClr val="FFA5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프로젝트 적용 포인트</a:t>
            </a:r>
            <a:endParaRPr lang="en-US" sz="1300" dirty="0">
              <a:solidFill>
                <a:srgbClr val="FFA5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45EA6000-A96C-AABD-3023-823AF2CEDCF1}"/>
              </a:ext>
            </a:extLst>
          </p:cNvPr>
          <p:cNvSpPr/>
          <p:nvPr/>
        </p:nvSpPr>
        <p:spPr>
          <a:xfrm>
            <a:off x="820102" y="1332372"/>
            <a:ext cx="48631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Elasticsearch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질의 결과가 조건을 만족할 때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실시간 알림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발송하는 엔진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Image 7" descr="preencoded.png">
            <a:extLst>
              <a:ext uri="{FF2B5EF4-FFF2-40B4-BE49-F238E27FC236}">
                <a16:creationId xmlns:a16="http://schemas.microsoft.com/office/drawing/2014/main" id="{42415140-8713-1F1B-ECF6-B18D9147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" y="2567396"/>
            <a:ext cx="9860995" cy="360480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A0514F5-5C82-AF72-9789-3DBB2E4E01A6}"/>
              </a:ext>
            </a:extLst>
          </p:cNvPr>
          <p:cNvCxnSpPr>
            <a:cxnSpLocks/>
          </p:cNvCxnSpPr>
          <p:nvPr/>
        </p:nvCxnSpPr>
        <p:spPr>
          <a:xfrm>
            <a:off x="700087" y="2125298"/>
            <a:ext cx="0" cy="238125"/>
          </a:xfrm>
          <a:prstGeom prst="line">
            <a:avLst/>
          </a:prstGeom>
          <a:ln w="28575">
            <a:solidFill>
              <a:srgbClr val="FFA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Squadcast Inc. on X: &quot;Just launched 🚀: New alert source integration with # ElastAlert, the alerting tool for @elastic. Now you can get alerted and  take actions on these alerts from @squadcastHQ. For">
            <a:extLst>
              <a:ext uri="{FF2B5EF4-FFF2-40B4-BE49-F238E27FC236}">
                <a16:creationId xmlns:a16="http://schemas.microsoft.com/office/drawing/2014/main" id="{6C5A2175-3931-0108-E99D-67EA1A719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40" y="1019350"/>
            <a:ext cx="2299849" cy="673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B8CD1B0E-5D74-9C4D-BD29-023FCA992805}"/>
              </a:ext>
            </a:extLst>
          </p:cNvPr>
          <p:cNvSpPr/>
          <p:nvPr/>
        </p:nvSpPr>
        <p:spPr>
          <a:xfrm>
            <a:off x="838200" y="2895532"/>
            <a:ext cx="603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E-mail(SMTP)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알림 발송 용도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8E67CDA-84F5-3E89-F284-9B9965C682FE}"/>
              </a:ext>
            </a:extLst>
          </p:cNvPr>
          <p:cNvSpPr/>
          <p:nvPr/>
        </p:nvSpPr>
        <p:spPr>
          <a:xfrm>
            <a:off x="838200" y="3561262"/>
            <a:ext cx="8191500" cy="8202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흐름</a:t>
            </a:r>
            <a:b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Suricata(EVE JSON) →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Filebeat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/Logstash(ECS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매핑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GeoIP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→ Elasticsearch → ElastAlert2 (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알림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1873B749-C499-A969-B6C7-0191FCF0FBE1}"/>
              </a:ext>
            </a:extLst>
          </p:cNvPr>
          <p:cNvSpPr/>
          <p:nvPr/>
        </p:nvSpPr>
        <p:spPr>
          <a:xfrm>
            <a:off x="838200" y="4556897"/>
            <a:ext cx="7801708" cy="72226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구성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경로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설정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elastalert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config.yaml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SMTP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설정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elastalert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smtp_auth.yaml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규칙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elastalert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/rules/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ea_high.yaml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ea_medium.yaml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ea_low.yaml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기타 스크립트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elastalert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/enhancements/kst_time.py(KST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표기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111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E7949-09C7-C1A4-A85A-5734AAFB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BE68F1C-A4A0-FB57-4FEA-AF2B71A6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EA9ACCB6-26D1-BD92-E3B7-93BA7E242375}"/>
              </a:ext>
            </a:extLst>
          </p:cNvPr>
          <p:cNvSpPr/>
          <p:nvPr/>
        </p:nvSpPr>
        <p:spPr>
          <a:xfrm>
            <a:off x="609600" y="3106505"/>
            <a:ext cx="348175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highlight>
                  <a:srgbClr val="FFA500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Docker </a:t>
            </a:r>
            <a:r>
              <a:rPr lang="ko-KR" altLang="en-US" sz="2700" b="1" dirty="0">
                <a:highlight>
                  <a:srgbClr val="FFA500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디렉터리 구조</a:t>
            </a:r>
            <a:endParaRPr lang="en-US" sz="2700" b="1" dirty="0">
              <a:highlight>
                <a:srgbClr val="FFA500"/>
              </a:highligh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3865225-6F1F-D92F-5D23-4CFC198A0626}"/>
              </a:ext>
            </a:extLst>
          </p:cNvPr>
          <p:cNvGrpSpPr/>
          <p:nvPr/>
        </p:nvGrpSpPr>
        <p:grpSpPr>
          <a:xfrm>
            <a:off x="4540795" y="453502"/>
            <a:ext cx="3836221" cy="6082661"/>
            <a:chOff x="4540795" y="453502"/>
            <a:chExt cx="3836221" cy="6082661"/>
          </a:xfrm>
        </p:grpSpPr>
        <p:sp>
          <p:nvSpPr>
            <p:cNvPr id="95" name="그래픽 3">
              <a:extLst>
                <a:ext uri="{FF2B5EF4-FFF2-40B4-BE49-F238E27FC236}">
                  <a16:creationId xmlns:a16="http://schemas.microsoft.com/office/drawing/2014/main" id="{D20A585B-6F59-501D-9F6F-5452213DCF1D}"/>
                </a:ext>
              </a:extLst>
            </p:cNvPr>
            <p:cNvSpPr/>
            <p:nvPr/>
          </p:nvSpPr>
          <p:spPr>
            <a:xfrm>
              <a:off x="5079935" y="1073262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그래픽 5">
              <a:extLst>
                <a:ext uri="{FF2B5EF4-FFF2-40B4-BE49-F238E27FC236}">
                  <a16:creationId xmlns:a16="http://schemas.microsoft.com/office/drawing/2014/main" id="{B25B8EFF-BFA4-5BD3-53DD-10EAEB797225}"/>
                </a:ext>
              </a:extLst>
            </p:cNvPr>
            <p:cNvSpPr/>
            <p:nvPr/>
          </p:nvSpPr>
          <p:spPr>
            <a:xfrm>
              <a:off x="4540795" y="453502"/>
              <a:ext cx="396712" cy="342615"/>
            </a:xfrm>
            <a:custGeom>
              <a:avLst/>
              <a:gdLst>
                <a:gd name="connsiteX0" fmla="*/ 36065 w 396712"/>
                <a:gd name="connsiteY0" fmla="*/ 342615 h 342615"/>
                <a:gd name="connsiteX1" fmla="*/ 10594 w 396712"/>
                <a:gd name="connsiteY1" fmla="*/ 332021 h 342615"/>
                <a:gd name="connsiteX2" fmla="*/ 0 w 396712"/>
                <a:gd name="connsiteY2" fmla="*/ 306550 h 342615"/>
                <a:gd name="connsiteX3" fmla="*/ 0 w 396712"/>
                <a:gd name="connsiteY3" fmla="*/ 72130 h 342615"/>
                <a:gd name="connsiteX4" fmla="*/ 36065 w 396712"/>
                <a:gd name="connsiteY4" fmla="*/ 72130 h 342615"/>
                <a:gd name="connsiteX5" fmla="*/ 36065 w 396712"/>
                <a:gd name="connsiteY5" fmla="*/ 306550 h 342615"/>
                <a:gd name="connsiteX6" fmla="*/ 342615 w 396712"/>
                <a:gd name="connsiteY6" fmla="*/ 306550 h 342615"/>
                <a:gd name="connsiteX7" fmla="*/ 342615 w 396712"/>
                <a:gd name="connsiteY7" fmla="*/ 342615 h 342615"/>
                <a:gd name="connsiteX8" fmla="*/ 36065 w 396712"/>
                <a:gd name="connsiteY8" fmla="*/ 342615 h 342615"/>
                <a:gd name="connsiteX9" fmla="*/ 108194 w 396712"/>
                <a:gd name="connsiteY9" fmla="*/ 270486 h 342615"/>
                <a:gd name="connsiteX10" fmla="*/ 82724 w 396712"/>
                <a:gd name="connsiteY10" fmla="*/ 259892 h 342615"/>
                <a:gd name="connsiteX11" fmla="*/ 72130 w 396712"/>
                <a:gd name="connsiteY11" fmla="*/ 234421 h 342615"/>
                <a:gd name="connsiteX12" fmla="*/ 72130 w 396712"/>
                <a:gd name="connsiteY12" fmla="*/ 36065 h 342615"/>
                <a:gd name="connsiteX13" fmla="*/ 82724 w 396712"/>
                <a:gd name="connsiteY13" fmla="*/ 10594 h 342615"/>
                <a:gd name="connsiteX14" fmla="*/ 108194 w 396712"/>
                <a:gd name="connsiteY14" fmla="*/ 0 h 342615"/>
                <a:gd name="connsiteX15" fmla="*/ 198356 w 396712"/>
                <a:gd name="connsiteY15" fmla="*/ 0 h 342615"/>
                <a:gd name="connsiteX16" fmla="*/ 234421 w 396712"/>
                <a:gd name="connsiteY16" fmla="*/ 36065 h 342615"/>
                <a:gd name="connsiteX17" fmla="*/ 360648 w 396712"/>
                <a:gd name="connsiteY17" fmla="*/ 36065 h 342615"/>
                <a:gd name="connsiteX18" fmla="*/ 386118 w 396712"/>
                <a:gd name="connsiteY18" fmla="*/ 46659 h 342615"/>
                <a:gd name="connsiteX19" fmla="*/ 396712 w 396712"/>
                <a:gd name="connsiteY19" fmla="*/ 72130 h 342615"/>
                <a:gd name="connsiteX20" fmla="*/ 396712 w 396712"/>
                <a:gd name="connsiteY20" fmla="*/ 234421 h 342615"/>
                <a:gd name="connsiteX21" fmla="*/ 386118 w 396712"/>
                <a:gd name="connsiteY21" fmla="*/ 259892 h 342615"/>
                <a:gd name="connsiteX22" fmla="*/ 360648 w 396712"/>
                <a:gd name="connsiteY22" fmla="*/ 270486 h 342615"/>
                <a:gd name="connsiteX23" fmla="*/ 108194 w 396712"/>
                <a:gd name="connsiteY23" fmla="*/ 270486 h 342615"/>
                <a:gd name="connsiteX24" fmla="*/ 108194 w 396712"/>
                <a:gd name="connsiteY24" fmla="*/ 234421 h 342615"/>
                <a:gd name="connsiteX25" fmla="*/ 360648 w 396712"/>
                <a:gd name="connsiteY25" fmla="*/ 234421 h 342615"/>
                <a:gd name="connsiteX26" fmla="*/ 360648 w 396712"/>
                <a:gd name="connsiteY26" fmla="*/ 72130 h 342615"/>
                <a:gd name="connsiteX27" fmla="*/ 219544 w 396712"/>
                <a:gd name="connsiteY27" fmla="*/ 72130 h 342615"/>
                <a:gd name="connsiteX28" fmla="*/ 183479 w 396712"/>
                <a:gd name="connsiteY28" fmla="*/ 36065 h 342615"/>
                <a:gd name="connsiteX29" fmla="*/ 108194 w 396712"/>
                <a:gd name="connsiteY29" fmla="*/ 36065 h 342615"/>
                <a:gd name="connsiteX30" fmla="*/ 108194 w 396712"/>
                <a:gd name="connsiteY30" fmla="*/ 234421 h 342615"/>
                <a:gd name="connsiteX31" fmla="*/ 108194 w 396712"/>
                <a:gd name="connsiteY31" fmla="*/ 234421 h 342615"/>
                <a:gd name="connsiteX32" fmla="*/ 108194 w 396712"/>
                <a:gd name="connsiteY32" fmla="*/ 36065 h 342615"/>
                <a:gd name="connsiteX33" fmla="*/ 108194 w 396712"/>
                <a:gd name="connsiteY33" fmla="*/ 234421 h 3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96712" h="342615">
                  <a:moveTo>
                    <a:pt x="36065" y="342615"/>
                  </a:moveTo>
                  <a:cubicBezTo>
                    <a:pt x="26147" y="342615"/>
                    <a:pt x="17657" y="339084"/>
                    <a:pt x="10594" y="332021"/>
                  </a:cubicBezTo>
                  <a:cubicBezTo>
                    <a:pt x="3531" y="324958"/>
                    <a:pt x="0" y="316468"/>
                    <a:pt x="0" y="306550"/>
                  </a:cubicBezTo>
                  <a:lnTo>
                    <a:pt x="0" y="72130"/>
                  </a:lnTo>
                  <a:lnTo>
                    <a:pt x="36065" y="72130"/>
                  </a:lnTo>
                  <a:lnTo>
                    <a:pt x="36065" y="306550"/>
                  </a:lnTo>
                  <a:lnTo>
                    <a:pt x="342615" y="306550"/>
                  </a:lnTo>
                  <a:lnTo>
                    <a:pt x="342615" y="342615"/>
                  </a:lnTo>
                  <a:lnTo>
                    <a:pt x="36065" y="342615"/>
                  </a:lnTo>
                  <a:close/>
                  <a:moveTo>
                    <a:pt x="108194" y="270486"/>
                  </a:moveTo>
                  <a:cubicBezTo>
                    <a:pt x="98276" y="270486"/>
                    <a:pt x="89786" y="266954"/>
                    <a:pt x="82724" y="259892"/>
                  </a:cubicBezTo>
                  <a:cubicBezTo>
                    <a:pt x="75661" y="252829"/>
                    <a:pt x="72130" y="244339"/>
                    <a:pt x="72130" y="234421"/>
                  </a:cubicBezTo>
                  <a:lnTo>
                    <a:pt x="72130" y="36065"/>
                  </a:lnTo>
                  <a:cubicBezTo>
                    <a:pt x="72130" y="26147"/>
                    <a:pt x="75661" y="17657"/>
                    <a:pt x="82724" y="10594"/>
                  </a:cubicBezTo>
                  <a:cubicBezTo>
                    <a:pt x="89786" y="3531"/>
                    <a:pt x="98276" y="0"/>
                    <a:pt x="108194" y="0"/>
                  </a:cubicBezTo>
                  <a:lnTo>
                    <a:pt x="198356" y="0"/>
                  </a:lnTo>
                  <a:lnTo>
                    <a:pt x="234421" y="36065"/>
                  </a:lnTo>
                  <a:lnTo>
                    <a:pt x="360648" y="36065"/>
                  </a:lnTo>
                  <a:cubicBezTo>
                    <a:pt x="370565" y="36065"/>
                    <a:pt x="379055" y="39596"/>
                    <a:pt x="386118" y="46659"/>
                  </a:cubicBezTo>
                  <a:cubicBezTo>
                    <a:pt x="393181" y="53722"/>
                    <a:pt x="396712" y="62212"/>
                    <a:pt x="396712" y="72130"/>
                  </a:cubicBezTo>
                  <a:lnTo>
                    <a:pt x="396712" y="234421"/>
                  </a:lnTo>
                  <a:cubicBezTo>
                    <a:pt x="396712" y="244339"/>
                    <a:pt x="393181" y="252829"/>
                    <a:pt x="386118" y="259892"/>
                  </a:cubicBezTo>
                  <a:cubicBezTo>
                    <a:pt x="379055" y="266954"/>
                    <a:pt x="370565" y="270486"/>
                    <a:pt x="360648" y="270486"/>
                  </a:cubicBezTo>
                  <a:lnTo>
                    <a:pt x="108194" y="270486"/>
                  </a:lnTo>
                  <a:close/>
                  <a:moveTo>
                    <a:pt x="108194" y="234421"/>
                  </a:moveTo>
                  <a:lnTo>
                    <a:pt x="360648" y="234421"/>
                  </a:lnTo>
                  <a:lnTo>
                    <a:pt x="360648" y="72130"/>
                  </a:lnTo>
                  <a:lnTo>
                    <a:pt x="219544" y="72130"/>
                  </a:lnTo>
                  <a:lnTo>
                    <a:pt x="183479" y="36065"/>
                  </a:lnTo>
                  <a:lnTo>
                    <a:pt x="108194" y="36065"/>
                  </a:lnTo>
                  <a:lnTo>
                    <a:pt x="108194" y="234421"/>
                  </a:lnTo>
                  <a:close/>
                  <a:moveTo>
                    <a:pt x="108194" y="234421"/>
                  </a:moveTo>
                  <a:lnTo>
                    <a:pt x="108194" y="36065"/>
                  </a:lnTo>
                  <a:lnTo>
                    <a:pt x="108194" y="234421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그래픽 7">
              <a:extLst>
                <a:ext uri="{FF2B5EF4-FFF2-40B4-BE49-F238E27FC236}">
                  <a16:creationId xmlns:a16="http://schemas.microsoft.com/office/drawing/2014/main" id="{51EC4792-1908-4C68-3B30-5ADCD004F92E}"/>
                </a:ext>
              </a:extLst>
            </p:cNvPr>
            <p:cNvSpPr/>
            <p:nvPr/>
          </p:nvSpPr>
          <p:spPr>
            <a:xfrm>
              <a:off x="5498138" y="3420147"/>
              <a:ext cx="360647" cy="288518"/>
            </a:xfrm>
            <a:custGeom>
              <a:avLst/>
              <a:gdLst>
                <a:gd name="connsiteX0" fmla="*/ 36065 w 360647"/>
                <a:gd name="connsiteY0" fmla="*/ 288518 h 288518"/>
                <a:gd name="connsiteX1" fmla="*/ 10594 w 360647"/>
                <a:gd name="connsiteY1" fmla="*/ 277924 h 288518"/>
                <a:gd name="connsiteX2" fmla="*/ 0 w 360647"/>
                <a:gd name="connsiteY2" fmla="*/ 252453 h 288518"/>
                <a:gd name="connsiteX3" fmla="*/ 0 w 360647"/>
                <a:gd name="connsiteY3" fmla="*/ 36065 h 288518"/>
                <a:gd name="connsiteX4" fmla="*/ 10594 w 360647"/>
                <a:gd name="connsiteY4" fmla="*/ 10594 h 288518"/>
                <a:gd name="connsiteX5" fmla="*/ 36065 w 360647"/>
                <a:gd name="connsiteY5" fmla="*/ 0 h 288518"/>
                <a:gd name="connsiteX6" fmla="*/ 144259 w 360647"/>
                <a:gd name="connsiteY6" fmla="*/ 0 h 288518"/>
                <a:gd name="connsiteX7" fmla="*/ 180324 w 360647"/>
                <a:gd name="connsiteY7" fmla="*/ 36065 h 288518"/>
                <a:gd name="connsiteX8" fmla="*/ 324583 w 360647"/>
                <a:gd name="connsiteY8" fmla="*/ 36065 h 288518"/>
                <a:gd name="connsiteX9" fmla="*/ 350053 w 360647"/>
                <a:gd name="connsiteY9" fmla="*/ 46659 h 288518"/>
                <a:gd name="connsiteX10" fmla="*/ 360648 w 360647"/>
                <a:gd name="connsiteY10" fmla="*/ 72130 h 288518"/>
                <a:gd name="connsiteX11" fmla="*/ 360648 w 360647"/>
                <a:gd name="connsiteY11" fmla="*/ 252453 h 288518"/>
                <a:gd name="connsiteX12" fmla="*/ 350053 w 360647"/>
                <a:gd name="connsiteY12" fmla="*/ 277924 h 288518"/>
                <a:gd name="connsiteX13" fmla="*/ 324583 w 360647"/>
                <a:gd name="connsiteY13" fmla="*/ 288518 h 288518"/>
                <a:gd name="connsiteX14" fmla="*/ 36065 w 360647"/>
                <a:gd name="connsiteY14" fmla="*/ 288518 h 288518"/>
                <a:gd name="connsiteX15" fmla="*/ 36065 w 360647"/>
                <a:gd name="connsiteY15" fmla="*/ 252453 h 288518"/>
                <a:gd name="connsiteX16" fmla="*/ 324583 w 360647"/>
                <a:gd name="connsiteY16" fmla="*/ 252453 h 288518"/>
                <a:gd name="connsiteX17" fmla="*/ 324583 w 360647"/>
                <a:gd name="connsiteY17" fmla="*/ 72130 h 288518"/>
                <a:gd name="connsiteX18" fmla="*/ 165447 w 360647"/>
                <a:gd name="connsiteY18" fmla="*/ 72130 h 288518"/>
                <a:gd name="connsiteX19" fmla="*/ 129382 w 360647"/>
                <a:gd name="connsiteY19" fmla="*/ 36065 h 288518"/>
                <a:gd name="connsiteX20" fmla="*/ 36065 w 360647"/>
                <a:gd name="connsiteY20" fmla="*/ 36065 h 288518"/>
                <a:gd name="connsiteX21" fmla="*/ 36065 w 360647"/>
                <a:gd name="connsiteY21" fmla="*/ 252453 h 288518"/>
                <a:gd name="connsiteX22" fmla="*/ 36065 w 360647"/>
                <a:gd name="connsiteY22" fmla="*/ 252453 h 288518"/>
                <a:gd name="connsiteX23" fmla="*/ 36065 w 360647"/>
                <a:gd name="connsiteY23" fmla="*/ 36065 h 288518"/>
                <a:gd name="connsiteX24" fmla="*/ 36065 w 360647"/>
                <a:gd name="connsiteY24" fmla="*/ 252453 h 28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0647" h="288518">
                  <a:moveTo>
                    <a:pt x="36065" y="288518"/>
                  </a:moveTo>
                  <a:cubicBezTo>
                    <a:pt x="26147" y="288518"/>
                    <a:pt x="17657" y="284987"/>
                    <a:pt x="10594" y="277924"/>
                  </a:cubicBezTo>
                  <a:cubicBezTo>
                    <a:pt x="3531" y="270861"/>
                    <a:pt x="0" y="262371"/>
                    <a:pt x="0" y="25245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44259" y="0"/>
                  </a:lnTo>
                  <a:lnTo>
                    <a:pt x="180324" y="36065"/>
                  </a:lnTo>
                  <a:lnTo>
                    <a:pt x="324583" y="36065"/>
                  </a:lnTo>
                  <a:cubicBezTo>
                    <a:pt x="334501" y="36065"/>
                    <a:pt x="342991" y="39596"/>
                    <a:pt x="350053" y="46659"/>
                  </a:cubicBezTo>
                  <a:cubicBezTo>
                    <a:pt x="357116" y="53722"/>
                    <a:pt x="360648" y="62212"/>
                    <a:pt x="360648" y="72130"/>
                  </a:cubicBezTo>
                  <a:lnTo>
                    <a:pt x="360648" y="252453"/>
                  </a:lnTo>
                  <a:cubicBezTo>
                    <a:pt x="360648" y="262371"/>
                    <a:pt x="357116" y="270861"/>
                    <a:pt x="350053" y="277924"/>
                  </a:cubicBezTo>
                  <a:cubicBezTo>
                    <a:pt x="342991" y="284987"/>
                    <a:pt x="334501" y="288518"/>
                    <a:pt x="324583" y="288518"/>
                  </a:cubicBezTo>
                  <a:lnTo>
                    <a:pt x="36065" y="288518"/>
                  </a:lnTo>
                  <a:close/>
                  <a:moveTo>
                    <a:pt x="36065" y="252453"/>
                  </a:moveTo>
                  <a:lnTo>
                    <a:pt x="324583" y="252453"/>
                  </a:lnTo>
                  <a:lnTo>
                    <a:pt x="324583" y="72130"/>
                  </a:lnTo>
                  <a:lnTo>
                    <a:pt x="165447" y="72130"/>
                  </a:lnTo>
                  <a:lnTo>
                    <a:pt x="129382" y="36065"/>
                  </a:lnTo>
                  <a:lnTo>
                    <a:pt x="36065" y="36065"/>
                  </a:lnTo>
                  <a:lnTo>
                    <a:pt x="36065" y="252453"/>
                  </a:lnTo>
                  <a:close/>
                  <a:moveTo>
                    <a:pt x="36065" y="252453"/>
                  </a:moveTo>
                  <a:lnTo>
                    <a:pt x="36065" y="36065"/>
                  </a:lnTo>
                  <a:lnTo>
                    <a:pt x="36065" y="25245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Text 11">
              <a:extLst>
                <a:ext uri="{FF2B5EF4-FFF2-40B4-BE49-F238E27FC236}">
                  <a16:creationId xmlns:a16="http://schemas.microsoft.com/office/drawing/2014/main" id="{FAE44406-0C74-80DC-8993-ABB0A4D20FBE}"/>
                </a:ext>
              </a:extLst>
            </p:cNvPr>
            <p:cNvSpPr/>
            <p:nvPr/>
          </p:nvSpPr>
          <p:spPr>
            <a:xfrm>
              <a:off x="5095240" y="495889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docker-</a:t>
              </a: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svr</a:t>
              </a: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/</a:t>
              </a:r>
              <a:endParaRPr lang="en-US" sz="1500" dirty="0"/>
            </a:p>
          </p:txBody>
        </p:sp>
        <p:sp>
          <p:nvSpPr>
            <p:cNvPr id="10" name="Text 11">
              <a:extLst>
                <a:ext uri="{FF2B5EF4-FFF2-40B4-BE49-F238E27FC236}">
                  <a16:creationId xmlns:a16="http://schemas.microsoft.com/office/drawing/2014/main" id="{3C15B288-9656-D89F-7DBE-1783A4AFEF8E}"/>
                </a:ext>
              </a:extLst>
            </p:cNvPr>
            <p:cNvSpPr/>
            <p:nvPr/>
          </p:nvSpPr>
          <p:spPr>
            <a:xfrm>
              <a:off x="5534367" y="1119262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docker-</a:t>
              </a: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compose.yml</a:t>
              </a:r>
              <a:endParaRPr lang="en-US" sz="1500" dirty="0"/>
            </a:p>
          </p:txBody>
        </p:sp>
        <p:sp>
          <p:nvSpPr>
            <p:cNvPr id="11" name="Text 11">
              <a:extLst>
                <a:ext uri="{FF2B5EF4-FFF2-40B4-BE49-F238E27FC236}">
                  <a16:creationId xmlns:a16="http://schemas.microsoft.com/office/drawing/2014/main" id="{F6E500BA-247A-4903-32CC-891C669C2F55}"/>
                </a:ext>
              </a:extLst>
            </p:cNvPr>
            <p:cNvSpPr/>
            <p:nvPr/>
          </p:nvSpPr>
          <p:spPr>
            <a:xfrm>
              <a:off x="6000358" y="3453528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enhancements/</a:t>
              </a:r>
              <a:endParaRPr lang="en-US" sz="1500" dirty="0"/>
            </a:p>
          </p:txBody>
        </p:sp>
        <p:sp>
          <p:nvSpPr>
            <p:cNvPr id="98" name="그래픽 11">
              <a:extLst>
                <a:ext uri="{FF2B5EF4-FFF2-40B4-BE49-F238E27FC236}">
                  <a16:creationId xmlns:a16="http://schemas.microsoft.com/office/drawing/2014/main" id="{F10A7E34-55CB-9CCF-4B4E-76F8E20FB0AF}"/>
                </a:ext>
              </a:extLst>
            </p:cNvPr>
            <p:cNvSpPr/>
            <p:nvPr/>
          </p:nvSpPr>
          <p:spPr>
            <a:xfrm>
              <a:off x="5047329" y="1699081"/>
              <a:ext cx="396712" cy="342615"/>
            </a:xfrm>
            <a:custGeom>
              <a:avLst/>
              <a:gdLst>
                <a:gd name="connsiteX0" fmla="*/ 36065 w 396712"/>
                <a:gd name="connsiteY0" fmla="*/ 342615 h 342615"/>
                <a:gd name="connsiteX1" fmla="*/ 10594 w 396712"/>
                <a:gd name="connsiteY1" fmla="*/ 332021 h 342615"/>
                <a:gd name="connsiteX2" fmla="*/ 0 w 396712"/>
                <a:gd name="connsiteY2" fmla="*/ 306550 h 342615"/>
                <a:gd name="connsiteX3" fmla="*/ 0 w 396712"/>
                <a:gd name="connsiteY3" fmla="*/ 72130 h 342615"/>
                <a:gd name="connsiteX4" fmla="*/ 36065 w 396712"/>
                <a:gd name="connsiteY4" fmla="*/ 72130 h 342615"/>
                <a:gd name="connsiteX5" fmla="*/ 36065 w 396712"/>
                <a:gd name="connsiteY5" fmla="*/ 306550 h 342615"/>
                <a:gd name="connsiteX6" fmla="*/ 342615 w 396712"/>
                <a:gd name="connsiteY6" fmla="*/ 306550 h 342615"/>
                <a:gd name="connsiteX7" fmla="*/ 342615 w 396712"/>
                <a:gd name="connsiteY7" fmla="*/ 342615 h 342615"/>
                <a:gd name="connsiteX8" fmla="*/ 36065 w 396712"/>
                <a:gd name="connsiteY8" fmla="*/ 342615 h 342615"/>
                <a:gd name="connsiteX9" fmla="*/ 108194 w 396712"/>
                <a:gd name="connsiteY9" fmla="*/ 270486 h 342615"/>
                <a:gd name="connsiteX10" fmla="*/ 82724 w 396712"/>
                <a:gd name="connsiteY10" fmla="*/ 259892 h 342615"/>
                <a:gd name="connsiteX11" fmla="*/ 72130 w 396712"/>
                <a:gd name="connsiteY11" fmla="*/ 234421 h 342615"/>
                <a:gd name="connsiteX12" fmla="*/ 72130 w 396712"/>
                <a:gd name="connsiteY12" fmla="*/ 36065 h 342615"/>
                <a:gd name="connsiteX13" fmla="*/ 82724 w 396712"/>
                <a:gd name="connsiteY13" fmla="*/ 10594 h 342615"/>
                <a:gd name="connsiteX14" fmla="*/ 108194 w 396712"/>
                <a:gd name="connsiteY14" fmla="*/ 0 h 342615"/>
                <a:gd name="connsiteX15" fmla="*/ 198356 w 396712"/>
                <a:gd name="connsiteY15" fmla="*/ 0 h 342615"/>
                <a:gd name="connsiteX16" fmla="*/ 234421 w 396712"/>
                <a:gd name="connsiteY16" fmla="*/ 36065 h 342615"/>
                <a:gd name="connsiteX17" fmla="*/ 360648 w 396712"/>
                <a:gd name="connsiteY17" fmla="*/ 36065 h 342615"/>
                <a:gd name="connsiteX18" fmla="*/ 386118 w 396712"/>
                <a:gd name="connsiteY18" fmla="*/ 46659 h 342615"/>
                <a:gd name="connsiteX19" fmla="*/ 396712 w 396712"/>
                <a:gd name="connsiteY19" fmla="*/ 72130 h 342615"/>
                <a:gd name="connsiteX20" fmla="*/ 396712 w 396712"/>
                <a:gd name="connsiteY20" fmla="*/ 234421 h 342615"/>
                <a:gd name="connsiteX21" fmla="*/ 386118 w 396712"/>
                <a:gd name="connsiteY21" fmla="*/ 259892 h 342615"/>
                <a:gd name="connsiteX22" fmla="*/ 360648 w 396712"/>
                <a:gd name="connsiteY22" fmla="*/ 270486 h 342615"/>
                <a:gd name="connsiteX23" fmla="*/ 108194 w 396712"/>
                <a:gd name="connsiteY23" fmla="*/ 270486 h 342615"/>
                <a:gd name="connsiteX24" fmla="*/ 108194 w 396712"/>
                <a:gd name="connsiteY24" fmla="*/ 234421 h 342615"/>
                <a:gd name="connsiteX25" fmla="*/ 360648 w 396712"/>
                <a:gd name="connsiteY25" fmla="*/ 234421 h 342615"/>
                <a:gd name="connsiteX26" fmla="*/ 360648 w 396712"/>
                <a:gd name="connsiteY26" fmla="*/ 72130 h 342615"/>
                <a:gd name="connsiteX27" fmla="*/ 219544 w 396712"/>
                <a:gd name="connsiteY27" fmla="*/ 72130 h 342615"/>
                <a:gd name="connsiteX28" fmla="*/ 183479 w 396712"/>
                <a:gd name="connsiteY28" fmla="*/ 36065 h 342615"/>
                <a:gd name="connsiteX29" fmla="*/ 108194 w 396712"/>
                <a:gd name="connsiteY29" fmla="*/ 36065 h 342615"/>
                <a:gd name="connsiteX30" fmla="*/ 108194 w 396712"/>
                <a:gd name="connsiteY30" fmla="*/ 234421 h 342615"/>
                <a:gd name="connsiteX31" fmla="*/ 108194 w 396712"/>
                <a:gd name="connsiteY31" fmla="*/ 234421 h 342615"/>
                <a:gd name="connsiteX32" fmla="*/ 108194 w 396712"/>
                <a:gd name="connsiteY32" fmla="*/ 36065 h 342615"/>
                <a:gd name="connsiteX33" fmla="*/ 108194 w 396712"/>
                <a:gd name="connsiteY33" fmla="*/ 234421 h 3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96712" h="342615">
                  <a:moveTo>
                    <a:pt x="36065" y="342615"/>
                  </a:moveTo>
                  <a:cubicBezTo>
                    <a:pt x="26147" y="342615"/>
                    <a:pt x="17657" y="339084"/>
                    <a:pt x="10594" y="332021"/>
                  </a:cubicBezTo>
                  <a:cubicBezTo>
                    <a:pt x="3531" y="324958"/>
                    <a:pt x="0" y="316468"/>
                    <a:pt x="0" y="306550"/>
                  </a:cubicBezTo>
                  <a:lnTo>
                    <a:pt x="0" y="72130"/>
                  </a:lnTo>
                  <a:lnTo>
                    <a:pt x="36065" y="72130"/>
                  </a:lnTo>
                  <a:lnTo>
                    <a:pt x="36065" y="306550"/>
                  </a:lnTo>
                  <a:lnTo>
                    <a:pt x="342615" y="306550"/>
                  </a:lnTo>
                  <a:lnTo>
                    <a:pt x="342615" y="342615"/>
                  </a:lnTo>
                  <a:lnTo>
                    <a:pt x="36065" y="342615"/>
                  </a:lnTo>
                  <a:close/>
                  <a:moveTo>
                    <a:pt x="108194" y="270486"/>
                  </a:moveTo>
                  <a:cubicBezTo>
                    <a:pt x="98276" y="270486"/>
                    <a:pt x="89786" y="266954"/>
                    <a:pt x="82724" y="259892"/>
                  </a:cubicBezTo>
                  <a:cubicBezTo>
                    <a:pt x="75661" y="252829"/>
                    <a:pt x="72130" y="244339"/>
                    <a:pt x="72130" y="234421"/>
                  </a:cubicBezTo>
                  <a:lnTo>
                    <a:pt x="72130" y="36065"/>
                  </a:lnTo>
                  <a:cubicBezTo>
                    <a:pt x="72130" y="26147"/>
                    <a:pt x="75661" y="17657"/>
                    <a:pt x="82724" y="10594"/>
                  </a:cubicBezTo>
                  <a:cubicBezTo>
                    <a:pt x="89786" y="3531"/>
                    <a:pt x="98276" y="0"/>
                    <a:pt x="108194" y="0"/>
                  </a:cubicBezTo>
                  <a:lnTo>
                    <a:pt x="198356" y="0"/>
                  </a:lnTo>
                  <a:lnTo>
                    <a:pt x="234421" y="36065"/>
                  </a:lnTo>
                  <a:lnTo>
                    <a:pt x="360648" y="36065"/>
                  </a:lnTo>
                  <a:cubicBezTo>
                    <a:pt x="370565" y="36065"/>
                    <a:pt x="379055" y="39596"/>
                    <a:pt x="386118" y="46659"/>
                  </a:cubicBezTo>
                  <a:cubicBezTo>
                    <a:pt x="393181" y="53722"/>
                    <a:pt x="396712" y="62212"/>
                    <a:pt x="396712" y="72130"/>
                  </a:cubicBezTo>
                  <a:lnTo>
                    <a:pt x="396712" y="234421"/>
                  </a:lnTo>
                  <a:cubicBezTo>
                    <a:pt x="396712" y="244339"/>
                    <a:pt x="393181" y="252829"/>
                    <a:pt x="386118" y="259892"/>
                  </a:cubicBezTo>
                  <a:cubicBezTo>
                    <a:pt x="379055" y="266954"/>
                    <a:pt x="370565" y="270486"/>
                    <a:pt x="360648" y="270486"/>
                  </a:cubicBezTo>
                  <a:lnTo>
                    <a:pt x="108194" y="270486"/>
                  </a:lnTo>
                  <a:close/>
                  <a:moveTo>
                    <a:pt x="108194" y="234421"/>
                  </a:moveTo>
                  <a:lnTo>
                    <a:pt x="360648" y="234421"/>
                  </a:lnTo>
                  <a:lnTo>
                    <a:pt x="360648" y="72130"/>
                  </a:lnTo>
                  <a:lnTo>
                    <a:pt x="219544" y="72130"/>
                  </a:lnTo>
                  <a:lnTo>
                    <a:pt x="183479" y="36065"/>
                  </a:lnTo>
                  <a:lnTo>
                    <a:pt x="108194" y="36065"/>
                  </a:lnTo>
                  <a:lnTo>
                    <a:pt x="108194" y="234421"/>
                  </a:lnTo>
                  <a:close/>
                  <a:moveTo>
                    <a:pt x="108194" y="234421"/>
                  </a:moveTo>
                  <a:lnTo>
                    <a:pt x="108194" y="36065"/>
                  </a:lnTo>
                  <a:lnTo>
                    <a:pt x="108194" y="23442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Text 11">
              <a:extLst>
                <a:ext uri="{FF2B5EF4-FFF2-40B4-BE49-F238E27FC236}">
                  <a16:creationId xmlns:a16="http://schemas.microsoft.com/office/drawing/2014/main" id="{4E19E7C7-B83A-3D8D-3206-0EC05730D544}"/>
                </a:ext>
              </a:extLst>
            </p:cNvPr>
            <p:cNvSpPr/>
            <p:nvPr/>
          </p:nvSpPr>
          <p:spPr>
            <a:xfrm>
              <a:off x="5625220" y="1729745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elastalert</a:t>
              </a: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/</a:t>
              </a:r>
              <a:endParaRPr lang="en-US" sz="1500" dirty="0"/>
            </a:p>
          </p:txBody>
        </p:sp>
        <p:sp>
          <p:nvSpPr>
            <p:cNvPr id="99" name="그래픽 14">
              <a:extLst>
                <a:ext uri="{FF2B5EF4-FFF2-40B4-BE49-F238E27FC236}">
                  <a16:creationId xmlns:a16="http://schemas.microsoft.com/office/drawing/2014/main" id="{649DE464-08BD-E03D-8507-B8D13C6C527C}"/>
                </a:ext>
              </a:extLst>
            </p:cNvPr>
            <p:cNvSpPr/>
            <p:nvPr/>
          </p:nvSpPr>
          <p:spPr>
            <a:xfrm>
              <a:off x="5534203" y="2253479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Text 11">
              <a:extLst>
                <a:ext uri="{FF2B5EF4-FFF2-40B4-BE49-F238E27FC236}">
                  <a16:creationId xmlns:a16="http://schemas.microsoft.com/office/drawing/2014/main" id="{E0535D74-A0B1-2B1E-BF76-6C53D6AF8F25}"/>
                </a:ext>
              </a:extLst>
            </p:cNvPr>
            <p:cNvSpPr/>
            <p:nvPr/>
          </p:nvSpPr>
          <p:spPr>
            <a:xfrm>
              <a:off x="5988635" y="2299479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config.yaml</a:t>
              </a:r>
              <a:endParaRPr lang="en-US" sz="1500" dirty="0"/>
            </a:p>
          </p:txBody>
        </p:sp>
        <p:sp>
          <p:nvSpPr>
            <p:cNvPr id="100" name="그래픽 16">
              <a:extLst>
                <a:ext uri="{FF2B5EF4-FFF2-40B4-BE49-F238E27FC236}">
                  <a16:creationId xmlns:a16="http://schemas.microsoft.com/office/drawing/2014/main" id="{003BF839-1030-ED3C-B7A6-67E4C770F8AE}"/>
                </a:ext>
              </a:extLst>
            </p:cNvPr>
            <p:cNvSpPr/>
            <p:nvPr/>
          </p:nvSpPr>
          <p:spPr>
            <a:xfrm>
              <a:off x="5534203" y="2835877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DB9F68ED-D840-0D90-0C8D-DE104B7FA0BE}"/>
                </a:ext>
              </a:extLst>
            </p:cNvPr>
            <p:cNvSpPr/>
            <p:nvPr/>
          </p:nvSpPr>
          <p:spPr>
            <a:xfrm>
              <a:off x="5988635" y="2881877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smtp_auth.yaml</a:t>
              </a:r>
              <a:endParaRPr lang="en-US" sz="1500" dirty="0"/>
            </a:p>
          </p:txBody>
        </p:sp>
        <p:sp>
          <p:nvSpPr>
            <p:cNvPr id="101" name="그래픽 18">
              <a:extLst>
                <a:ext uri="{FF2B5EF4-FFF2-40B4-BE49-F238E27FC236}">
                  <a16:creationId xmlns:a16="http://schemas.microsoft.com/office/drawing/2014/main" id="{979CDEAE-1675-4530-1450-EB6936900461}"/>
                </a:ext>
              </a:extLst>
            </p:cNvPr>
            <p:cNvSpPr/>
            <p:nvPr/>
          </p:nvSpPr>
          <p:spPr>
            <a:xfrm>
              <a:off x="5921064" y="3941899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Text 11">
              <a:extLst>
                <a:ext uri="{FF2B5EF4-FFF2-40B4-BE49-F238E27FC236}">
                  <a16:creationId xmlns:a16="http://schemas.microsoft.com/office/drawing/2014/main" id="{9108038E-B423-F041-D3FA-D1EA848E7367}"/>
                </a:ext>
              </a:extLst>
            </p:cNvPr>
            <p:cNvSpPr/>
            <p:nvPr/>
          </p:nvSpPr>
          <p:spPr>
            <a:xfrm>
              <a:off x="6375496" y="3987899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kst_time.py</a:t>
              </a:r>
              <a:endParaRPr lang="en-US" sz="1500" dirty="0"/>
            </a:p>
          </p:txBody>
        </p:sp>
        <p:sp>
          <p:nvSpPr>
            <p:cNvPr id="102" name="그래픽 20">
              <a:extLst>
                <a:ext uri="{FF2B5EF4-FFF2-40B4-BE49-F238E27FC236}">
                  <a16:creationId xmlns:a16="http://schemas.microsoft.com/office/drawing/2014/main" id="{BE33AD34-822E-19A5-5EFF-23E61BA21C2D}"/>
                </a:ext>
              </a:extLst>
            </p:cNvPr>
            <p:cNvSpPr/>
            <p:nvPr/>
          </p:nvSpPr>
          <p:spPr>
            <a:xfrm>
              <a:off x="5498138" y="4546495"/>
              <a:ext cx="360647" cy="288518"/>
            </a:xfrm>
            <a:custGeom>
              <a:avLst/>
              <a:gdLst>
                <a:gd name="connsiteX0" fmla="*/ 36065 w 360647"/>
                <a:gd name="connsiteY0" fmla="*/ 288518 h 288518"/>
                <a:gd name="connsiteX1" fmla="*/ 10594 w 360647"/>
                <a:gd name="connsiteY1" fmla="*/ 277924 h 288518"/>
                <a:gd name="connsiteX2" fmla="*/ 0 w 360647"/>
                <a:gd name="connsiteY2" fmla="*/ 252453 h 288518"/>
                <a:gd name="connsiteX3" fmla="*/ 0 w 360647"/>
                <a:gd name="connsiteY3" fmla="*/ 36065 h 288518"/>
                <a:gd name="connsiteX4" fmla="*/ 10594 w 360647"/>
                <a:gd name="connsiteY4" fmla="*/ 10594 h 288518"/>
                <a:gd name="connsiteX5" fmla="*/ 36065 w 360647"/>
                <a:gd name="connsiteY5" fmla="*/ 0 h 288518"/>
                <a:gd name="connsiteX6" fmla="*/ 144259 w 360647"/>
                <a:gd name="connsiteY6" fmla="*/ 0 h 288518"/>
                <a:gd name="connsiteX7" fmla="*/ 180324 w 360647"/>
                <a:gd name="connsiteY7" fmla="*/ 36065 h 288518"/>
                <a:gd name="connsiteX8" fmla="*/ 324583 w 360647"/>
                <a:gd name="connsiteY8" fmla="*/ 36065 h 288518"/>
                <a:gd name="connsiteX9" fmla="*/ 350053 w 360647"/>
                <a:gd name="connsiteY9" fmla="*/ 46659 h 288518"/>
                <a:gd name="connsiteX10" fmla="*/ 360648 w 360647"/>
                <a:gd name="connsiteY10" fmla="*/ 72130 h 288518"/>
                <a:gd name="connsiteX11" fmla="*/ 360648 w 360647"/>
                <a:gd name="connsiteY11" fmla="*/ 252453 h 288518"/>
                <a:gd name="connsiteX12" fmla="*/ 350053 w 360647"/>
                <a:gd name="connsiteY12" fmla="*/ 277924 h 288518"/>
                <a:gd name="connsiteX13" fmla="*/ 324583 w 360647"/>
                <a:gd name="connsiteY13" fmla="*/ 288518 h 288518"/>
                <a:gd name="connsiteX14" fmla="*/ 36065 w 360647"/>
                <a:gd name="connsiteY14" fmla="*/ 288518 h 288518"/>
                <a:gd name="connsiteX15" fmla="*/ 36065 w 360647"/>
                <a:gd name="connsiteY15" fmla="*/ 252453 h 288518"/>
                <a:gd name="connsiteX16" fmla="*/ 324583 w 360647"/>
                <a:gd name="connsiteY16" fmla="*/ 252453 h 288518"/>
                <a:gd name="connsiteX17" fmla="*/ 324583 w 360647"/>
                <a:gd name="connsiteY17" fmla="*/ 72130 h 288518"/>
                <a:gd name="connsiteX18" fmla="*/ 165447 w 360647"/>
                <a:gd name="connsiteY18" fmla="*/ 72130 h 288518"/>
                <a:gd name="connsiteX19" fmla="*/ 129382 w 360647"/>
                <a:gd name="connsiteY19" fmla="*/ 36065 h 288518"/>
                <a:gd name="connsiteX20" fmla="*/ 36065 w 360647"/>
                <a:gd name="connsiteY20" fmla="*/ 36065 h 288518"/>
                <a:gd name="connsiteX21" fmla="*/ 36065 w 360647"/>
                <a:gd name="connsiteY21" fmla="*/ 252453 h 288518"/>
                <a:gd name="connsiteX22" fmla="*/ 36065 w 360647"/>
                <a:gd name="connsiteY22" fmla="*/ 252453 h 288518"/>
                <a:gd name="connsiteX23" fmla="*/ 36065 w 360647"/>
                <a:gd name="connsiteY23" fmla="*/ 36065 h 288518"/>
                <a:gd name="connsiteX24" fmla="*/ 36065 w 360647"/>
                <a:gd name="connsiteY24" fmla="*/ 252453 h 28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0647" h="288518">
                  <a:moveTo>
                    <a:pt x="36065" y="288518"/>
                  </a:moveTo>
                  <a:cubicBezTo>
                    <a:pt x="26147" y="288518"/>
                    <a:pt x="17657" y="284987"/>
                    <a:pt x="10594" y="277924"/>
                  </a:cubicBezTo>
                  <a:cubicBezTo>
                    <a:pt x="3531" y="270861"/>
                    <a:pt x="0" y="262371"/>
                    <a:pt x="0" y="25245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44259" y="0"/>
                  </a:lnTo>
                  <a:lnTo>
                    <a:pt x="180324" y="36065"/>
                  </a:lnTo>
                  <a:lnTo>
                    <a:pt x="324583" y="36065"/>
                  </a:lnTo>
                  <a:cubicBezTo>
                    <a:pt x="334501" y="36065"/>
                    <a:pt x="342991" y="39596"/>
                    <a:pt x="350053" y="46659"/>
                  </a:cubicBezTo>
                  <a:cubicBezTo>
                    <a:pt x="357116" y="53722"/>
                    <a:pt x="360648" y="62212"/>
                    <a:pt x="360648" y="72130"/>
                  </a:cubicBezTo>
                  <a:lnTo>
                    <a:pt x="360648" y="252453"/>
                  </a:lnTo>
                  <a:cubicBezTo>
                    <a:pt x="360648" y="262371"/>
                    <a:pt x="357116" y="270861"/>
                    <a:pt x="350053" y="277924"/>
                  </a:cubicBezTo>
                  <a:cubicBezTo>
                    <a:pt x="342991" y="284987"/>
                    <a:pt x="334501" y="288518"/>
                    <a:pt x="324583" y="288518"/>
                  </a:cubicBezTo>
                  <a:lnTo>
                    <a:pt x="36065" y="288518"/>
                  </a:lnTo>
                  <a:close/>
                  <a:moveTo>
                    <a:pt x="36065" y="252453"/>
                  </a:moveTo>
                  <a:lnTo>
                    <a:pt x="324583" y="252453"/>
                  </a:lnTo>
                  <a:lnTo>
                    <a:pt x="324583" y="72130"/>
                  </a:lnTo>
                  <a:lnTo>
                    <a:pt x="165447" y="72130"/>
                  </a:lnTo>
                  <a:lnTo>
                    <a:pt x="129382" y="36065"/>
                  </a:lnTo>
                  <a:lnTo>
                    <a:pt x="36065" y="36065"/>
                  </a:lnTo>
                  <a:lnTo>
                    <a:pt x="36065" y="252453"/>
                  </a:lnTo>
                  <a:close/>
                  <a:moveTo>
                    <a:pt x="36065" y="252453"/>
                  </a:moveTo>
                  <a:lnTo>
                    <a:pt x="36065" y="36065"/>
                  </a:lnTo>
                  <a:lnTo>
                    <a:pt x="36065" y="25245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Text 11">
              <a:extLst>
                <a:ext uri="{FF2B5EF4-FFF2-40B4-BE49-F238E27FC236}">
                  <a16:creationId xmlns:a16="http://schemas.microsoft.com/office/drawing/2014/main" id="{B7400C58-DE01-48DA-F947-EB219EA4564A}"/>
                </a:ext>
              </a:extLst>
            </p:cNvPr>
            <p:cNvSpPr/>
            <p:nvPr/>
          </p:nvSpPr>
          <p:spPr>
            <a:xfrm>
              <a:off x="6000358" y="4579876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rules/</a:t>
              </a:r>
              <a:endParaRPr lang="en-US" sz="1500" dirty="0"/>
            </a:p>
          </p:txBody>
        </p:sp>
        <p:sp>
          <p:nvSpPr>
            <p:cNvPr id="103" name="그래픽 22">
              <a:extLst>
                <a:ext uri="{FF2B5EF4-FFF2-40B4-BE49-F238E27FC236}">
                  <a16:creationId xmlns:a16="http://schemas.microsoft.com/office/drawing/2014/main" id="{EE0B1B8A-EB21-FF86-67EF-6278F5A371F1}"/>
                </a:ext>
              </a:extLst>
            </p:cNvPr>
            <p:cNvSpPr/>
            <p:nvPr/>
          </p:nvSpPr>
          <p:spPr>
            <a:xfrm>
              <a:off x="5921064" y="5068247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Text 11">
              <a:extLst>
                <a:ext uri="{FF2B5EF4-FFF2-40B4-BE49-F238E27FC236}">
                  <a16:creationId xmlns:a16="http://schemas.microsoft.com/office/drawing/2014/main" id="{E0229BB9-7D86-FEEA-497A-AC308B8446DC}"/>
                </a:ext>
              </a:extLst>
            </p:cNvPr>
            <p:cNvSpPr/>
            <p:nvPr/>
          </p:nvSpPr>
          <p:spPr>
            <a:xfrm>
              <a:off x="6375496" y="5114247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ea_high.yaml</a:t>
              </a:r>
              <a:endParaRPr lang="en-US" sz="1500" dirty="0"/>
            </a:p>
          </p:txBody>
        </p:sp>
        <p:sp>
          <p:nvSpPr>
            <p:cNvPr id="104" name="그래픽 24">
              <a:extLst>
                <a:ext uri="{FF2B5EF4-FFF2-40B4-BE49-F238E27FC236}">
                  <a16:creationId xmlns:a16="http://schemas.microsoft.com/office/drawing/2014/main" id="{AA874CD5-BC29-5A8A-0CE6-6B34A5AB7DC4}"/>
                </a:ext>
              </a:extLst>
            </p:cNvPr>
            <p:cNvSpPr/>
            <p:nvPr/>
          </p:nvSpPr>
          <p:spPr>
            <a:xfrm>
              <a:off x="5921064" y="5639867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Text 11">
              <a:extLst>
                <a:ext uri="{FF2B5EF4-FFF2-40B4-BE49-F238E27FC236}">
                  <a16:creationId xmlns:a16="http://schemas.microsoft.com/office/drawing/2014/main" id="{B7BF495A-FA03-05A9-FF3B-5F7808FEA858}"/>
                </a:ext>
              </a:extLst>
            </p:cNvPr>
            <p:cNvSpPr/>
            <p:nvPr/>
          </p:nvSpPr>
          <p:spPr>
            <a:xfrm>
              <a:off x="6375496" y="5685867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ea_medium.yaml</a:t>
              </a:r>
              <a:endParaRPr lang="en-US" sz="1500" dirty="0"/>
            </a:p>
          </p:txBody>
        </p:sp>
        <p:sp>
          <p:nvSpPr>
            <p:cNvPr id="105" name="그래픽 26">
              <a:extLst>
                <a:ext uri="{FF2B5EF4-FFF2-40B4-BE49-F238E27FC236}">
                  <a16:creationId xmlns:a16="http://schemas.microsoft.com/office/drawing/2014/main" id="{81D2CE07-F6A3-C3D4-A368-61D4C38DC280}"/>
                </a:ext>
              </a:extLst>
            </p:cNvPr>
            <p:cNvSpPr/>
            <p:nvPr/>
          </p:nvSpPr>
          <p:spPr>
            <a:xfrm>
              <a:off x="5921064" y="6175516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Text 11">
              <a:extLst>
                <a:ext uri="{FF2B5EF4-FFF2-40B4-BE49-F238E27FC236}">
                  <a16:creationId xmlns:a16="http://schemas.microsoft.com/office/drawing/2014/main" id="{CAF6A8A7-2066-E944-62A0-3DA3B43DA6C7}"/>
                </a:ext>
              </a:extLst>
            </p:cNvPr>
            <p:cNvSpPr/>
            <p:nvPr/>
          </p:nvSpPr>
          <p:spPr>
            <a:xfrm>
              <a:off x="6375496" y="6221516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ea_low.yaml</a:t>
              </a:r>
              <a:endParaRPr lang="en-US" sz="1500" dirty="0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9CEDCBD-2365-6ED1-F105-C07F9BF4DFE4}"/>
                </a:ext>
              </a:extLst>
            </p:cNvPr>
            <p:cNvCxnSpPr/>
            <p:nvPr/>
          </p:nvCxnSpPr>
          <p:spPr>
            <a:xfrm>
              <a:off x="4724400" y="994314"/>
              <a:ext cx="0" cy="5541849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2B7ED90E-4071-71F6-BC5D-5E903BE049DE}"/>
                </a:ext>
              </a:extLst>
            </p:cNvPr>
            <p:cNvCxnSpPr/>
            <p:nvPr/>
          </p:nvCxnSpPr>
          <p:spPr>
            <a:xfrm>
              <a:off x="4724400" y="1261985"/>
              <a:ext cx="213107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AB14FEB4-20A9-AAF0-C057-E41752038BAF}"/>
                </a:ext>
              </a:extLst>
            </p:cNvPr>
            <p:cNvCxnSpPr/>
            <p:nvPr/>
          </p:nvCxnSpPr>
          <p:spPr>
            <a:xfrm>
              <a:off x="4724400" y="1909685"/>
              <a:ext cx="213107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F0A75BF3-29B2-1805-9CD6-1DCEFDABE1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013470" y="3356717"/>
              <a:ext cx="2538988" cy="170978"/>
            </a:xfrm>
            <a:prstGeom prst="bentConnector3">
              <a:avLst>
                <a:gd name="adj1" fmla="val 99520"/>
              </a:avLst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F341BCF1-B6DD-EBB4-04CF-4370609093A9}"/>
                </a:ext>
              </a:extLst>
            </p:cNvPr>
            <p:cNvCxnSpPr/>
            <p:nvPr/>
          </p:nvCxnSpPr>
          <p:spPr>
            <a:xfrm>
              <a:off x="5197475" y="2438355"/>
              <a:ext cx="213107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3E347295-A9AE-8D4E-BF1E-46436A6DEA6B}"/>
                </a:ext>
              </a:extLst>
            </p:cNvPr>
            <p:cNvCxnSpPr/>
            <p:nvPr/>
          </p:nvCxnSpPr>
          <p:spPr>
            <a:xfrm>
              <a:off x="5197475" y="3018841"/>
              <a:ext cx="213107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40EE0744-953B-B1B4-5B9D-C79AF9105806}"/>
                </a:ext>
              </a:extLst>
            </p:cNvPr>
            <p:cNvCxnSpPr/>
            <p:nvPr/>
          </p:nvCxnSpPr>
          <p:spPr>
            <a:xfrm>
              <a:off x="5197475" y="3561382"/>
              <a:ext cx="213107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연결선: 꺾임 136">
              <a:extLst>
                <a:ext uri="{FF2B5EF4-FFF2-40B4-BE49-F238E27FC236}">
                  <a16:creationId xmlns:a16="http://schemas.microsoft.com/office/drawing/2014/main" id="{A9ADDB65-76BC-24AC-C23C-99183331A7A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79017" y="3913683"/>
              <a:ext cx="315202" cy="144644"/>
            </a:xfrm>
            <a:prstGeom prst="bentConnector3">
              <a:avLst>
                <a:gd name="adj1" fmla="val 98350"/>
              </a:avLst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88BBC9DE-95A1-DA5B-A595-11513151E19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016805" y="5586236"/>
              <a:ext cx="1423366" cy="128384"/>
            </a:xfrm>
            <a:prstGeom prst="bentConnector3">
              <a:avLst>
                <a:gd name="adj1" fmla="val 99788"/>
              </a:avLst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5327AD23-3C2A-8701-2517-41D7820EC44E}"/>
                </a:ext>
              </a:extLst>
            </p:cNvPr>
            <p:cNvCxnSpPr/>
            <p:nvPr/>
          </p:nvCxnSpPr>
          <p:spPr>
            <a:xfrm>
              <a:off x="5676996" y="5291680"/>
              <a:ext cx="158425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543567D4-43E1-2722-5A22-0F3478AC4ABC}"/>
                </a:ext>
              </a:extLst>
            </p:cNvPr>
            <p:cNvCxnSpPr/>
            <p:nvPr/>
          </p:nvCxnSpPr>
          <p:spPr>
            <a:xfrm>
              <a:off x="5676996" y="5818903"/>
              <a:ext cx="158425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CF40FB6-3E6C-FA8F-8282-D98A652A1A5B}"/>
              </a:ext>
            </a:extLst>
          </p:cNvPr>
          <p:cNvGrpSpPr/>
          <p:nvPr/>
        </p:nvGrpSpPr>
        <p:grpSpPr>
          <a:xfrm>
            <a:off x="8552474" y="214809"/>
            <a:ext cx="3738297" cy="5815011"/>
            <a:chOff x="8552474" y="214809"/>
            <a:chExt cx="3738297" cy="5815011"/>
          </a:xfrm>
        </p:grpSpPr>
        <p:sp>
          <p:nvSpPr>
            <p:cNvPr id="106" name="그래픽 39">
              <a:extLst>
                <a:ext uri="{FF2B5EF4-FFF2-40B4-BE49-F238E27FC236}">
                  <a16:creationId xmlns:a16="http://schemas.microsoft.com/office/drawing/2014/main" id="{167A843A-AC56-4B4E-C989-E7B5E309E28B}"/>
                </a:ext>
              </a:extLst>
            </p:cNvPr>
            <p:cNvSpPr/>
            <p:nvPr/>
          </p:nvSpPr>
          <p:spPr>
            <a:xfrm>
              <a:off x="8986495" y="694233"/>
              <a:ext cx="360647" cy="288518"/>
            </a:xfrm>
            <a:custGeom>
              <a:avLst/>
              <a:gdLst>
                <a:gd name="connsiteX0" fmla="*/ 36065 w 360647"/>
                <a:gd name="connsiteY0" fmla="*/ 288518 h 288518"/>
                <a:gd name="connsiteX1" fmla="*/ 10594 w 360647"/>
                <a:gd name="connsiteY1" fmla="*/ 277924 h 288518"/>
                <a:gd name="connsiteX2" fmla="*/ 0 w 360647"/>
                <a:gd name="connsiteY2" fmla="*/ 252453 h 288518"/>
                <a:gd name="connsiteX3" fmla="*/ 0 w 360647"/>
                <a:gd name="connsiteY3" fmla="*/ 36065 h 288518"/>
                <a:gd name="connsiteX4" fmla="*/ 10594 w 360647"/>
                <a:gd name="connsiteY4" fmla="*/ 10594 h 288518"/>
                <a:gd name="connsiteX5" fmla="*/ 36065 w 360647"/>
                <a:gd name="connsiteY5" fmla="*/ 0 h 288518"/>
                <a:gd name="connsiteX6" fmla="*/ 144259 w 360647"/>
                <a:gd name="connsiteY6" fmla="*/ 0 h 288518"/>
                <a:gd name="connsiteX7" fmla="*/ 180324 w 360647"/>
                <a:gd name="connsiteY7" fmla="*/ 36065 h 288518"/>
                <a:gd name="connsiteX8" fmla="*/ 324583 w 360647"/>
                <a:gd name="connsiteY8" fmla="*/ 36065 h 288518"/>
                <a:gd name="connsiteX9" fmla="*/ 350053 w 360647"/>
                <a:gd name="connsiteY9" fmla="*/ 46659 h 288518"/>
                <a:gd name="connsiteX10" fmla="*/ 360648 w 360647"/>
                <a:gd name="connsiteY10" fmla="*/ 72130 h 288518"/>
                <a:gd name="connsiteX11" fmla="*/ 360648 w 360647"/>
                <a:gd name="connsiteY11" fmla="*/ 252453 h 288518"/>
                <a:gd name="connsiteX12" fmla="*/ 350053 w 360647"/>
                <a:gd name="connsiteY12" fmla="*/ 277924 h 288518"/>
                <a:gd name="connsiteX13" fmla="*/ 324583 w 360647"/>
                <a:gd name="connsiteY13" fmla="*/ 288518 h 288518"/>
                <a:gd name="connsiteX14" fmla="*/ 36065 w 360647"/>
                <a:gd name="connsiteY14" fmla="*/ 288518 h 288518"/>
                <a:gd name="connsiteX15" fmla="*/ 36065 w 360647"/>
                <a:gd name="connsiteY15" fmla="*/ 252453 h 288518"/>
                <a:gd name="connsiteX16" fmla="*/ 324583 w 360647"/>
                <a:gd name="connsiteY16" fmla="*/ 252453 h 288518"/>
                <a:gd name="connsiteX17" fmla="*/ 324583 w 360647"/>
                <a:gd name="connsiteY17" fmla="*/ 72130 h 288518"/>
                <a:gd name="connsiteX18" fmla="*/ 165447 w 360647"/>
                <a:gd name="connsiteY18" fmla="*/ 72130 h 288518"/>
                <a:gd name="connsiteX19" fmla="*/ 129382 w 360647"/>
                <a:gd name="connsiteY19" fmla="*/ 36065 h 288518"/>
                <a:gd name="connsiteX20" fmla="*/ 36065 w 360647"/>
                <a:gd name="connsiteY20" fmla="*/ 36065 h 288518"/>
                <a:gd name="connsiteX21" fmla="*/ 36065 w 360647"/>
                <a:gd name="connsiteY21" fmla="*/ 252453 h 288518"/>
                <a:gd name="connsiteX22" fmla="*/ 36065 w 360647"/>
                <a:gd name="connsiteY22" fmla="*/ 252453 h 288518"/>
                <a:gd name="connsiteX23" fmla="*/ 36065 w 360647"/>
                <a:gd name="connsiteY23" fmla="*/ 36065 h 288518"/>
                <a:gd name="connsiteX24" fmla="*/ 36065 w 360647"/>
                <a:gd name="connsiteY24" fmla="*/ 252453 h 28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0647" h="288518">
                  <a:moveTo>
                    <a:pt x="36065" y="288518"/>
                  </a:moveTo>
                  <a:cubicBezTo>
                    <a:pt x="26147" y="288518"/>
                    <a:pt x="17657" y="284987"/>
                    <a:pt x="10594" y="277924"/>
                  </a:cubicBezTo>
                  <a:cubicBezTo>
                    <a:pt x="3531" y="270861"/>
                    <a:pt x="0" y="262371"/>
                    <a:pt x="0" y="25245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44259" y="0"/>
                  </a:lnTo>
                  <a:lnTo>
                    <a:pt x="180324" y="36065"/>
                  </a:lnTo>
                  <a:lnTo>
                    <a:pt x="324583" y="36065"/>
                  </a:lnTo>
                  <a:cubicBezTo>
                    <a:pt x="334501" y="36065"/>
                    <a:pt x="342991" y="39596"/>
                    <a:pt x="350053" y="46659"/>
                  </a:cubicBezTo>
                  <a:cubicBezTo>
                    <a:pt x="357116" y="53722"/>
                    <a:pt x="360648" y="62212"/>
                    <a:pt x="360648" y="72130"/>
                  </a:cubicBezTo>
                  <a:lnTo>
                    <a:pt x="360648" y="252453"/>
                  </a:lnTo>
                  <a:cubicBezTo>
                    <a:pt x="360648" y="262371"/>
                    <a:pt x="357116" y="270861"/>
                    <a:pt x="350053" y="277924"/>
                  </a:cubicBezTo>
                  <a:cubicBezTo>
                    <a:pt x="342991" y="284987"/>
                    <a:pt x="334501" y="288518"/>
                    <a:pt x="324583" y="288518"/>
                  </a:cubicBezTo>
                  <a:lnTo>
                    <a:pt x="36065" y="288518"/>
                  </a:lnTo>
                  <a:close/>
                  <a:moveTo>
                    <a:pt x="36065" y="252453"/>
                  </a:moveTo>
                  <a:lnTo>
                    <a:pt x="324583" y="252453"/>
                  </a:lnTo>
                  <a:lnTo>
                    <a:pt x="324583" y="72130"/>
                  </a:lnTo>
                  <a:lnTo>
                    <a:pt x="165447" y="72130"/>
                  </a:lnTo>
                  <a:lnTo>
                    <a:pt x="129382" y="36065"/>
                  </a:lnTo>
                  <a:lnTo>
                    <a:pt x="36065" y="36065"/>
                  </a:lnTo>
                  <a:lnTo>
                    <a:pt x="36065" y="252453"/>
                  </a:lnTo>
                  <a:close/>
                  <a:moveTo>
                    <a:pt x="36065" y="252453"/>
                  </a:moveTo>
                  <a:lnTo>
                    <a:pt x="36065" y="36065"/>
                  </a:lnTo>
                  <a:lnTo>
                    <a:pt x="36065" y="25245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Text 11">
              <a:extLst>
                <a:ext uri="{FF2B5EF4-FFF2-40B4-BE49-F238E27FC236}">
                  <a16:creationId xmlns:a16="http://schemas.microsoft.com/office/drawing/2014/main" id="{61D5DB3E-4028-65CF-C900-FF7E71147C7A}"/>
                </a:ext>
              </a:extLst>
            </p:cNvPr>
            <p:cNvSpPr/>
            <p:nvPr/>
          </p:nvSpPr>
          <p:spPr>
            <a:xfrm>
              <a:off x="9488715" y="727614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filebeat</a:t>
              </a: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/</a:t>
              </a:r>
              <a:endParaRPr lang="en-US" sz="1500" dirty="0"/>
            </a:p>
          </p:txBody>
        </p:sp>
        <p:sp>
          <p:nvSpPr>
            <p:cNvPr id="107" name="그래픽 41">
              <a:extLst>
                <a:ext uri="{FF2B5EF4-FFF2-40B4-BE49-F238E27FC236}">
                  <a16:creationId xmlns:a16="http://schemas.microsoft.com/office/drawing/2014/main" id="{0CFCDDB6-C551-955D-8FF8-F63E5E1334D6}"/>
                </a:ext>
              </a:extLst>
            </p:cNvPr>
            <p:cNvSpPr/>
            <p:nvPr/>
          </p:nvSpPr>
          <p:spPr>
            <a:xfrm>
              <a:off x="9409421" y="1215985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Text 11">
              <a:extLst>
                <a:ext uri="{FF2B5EF4-FFF2-40B4-BE49-F238E27FC236}">
                  <a16:creationId xmlns:a16="http://schemas.microsoft.com/office/drawing/2014/main" id="{AB2F046E-11A7-2906-0252-1278F61788F7}"/>
                </a:ext>
              </a:extLst>
            </p:cNvPr>
            <p:cNvSpPr/>
            <p:nvPr/>
          </p:nvSpPr>
          <p:spPr>
            <a:xfrm>
              <a:off x="9863853" y="1261985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filebeat.yml</a:t>
              </a:r>
              <a:endParaRPr lang="en-US" sz="1500" dirty="0"/>
            </a:p>
          </p:txBody>
        </p:sp>
        <p:sp>
          <p:nvSpPr>
            <p:cNvPr id="108" name="그래픽 47">
              <a:extLst>
                <a:ext uri="{FF2B5EF4-FFF2-40B4-BE49-F238E27FC236}">
                  <a16:creationId xmlns:a16="http://schemas.microsoft.com/office/drawing/2014/main" id="{5430AEFA-2D6F-952F-1230-7412EB88E3B8}"/>
                </a:ext>
              </a:extLst>
            </p:cNvPr>
            <p:cNvSpPr/>
            <p:nvPr/>
          </p:nvSpPr>
          <p:spPr>
            <a:xfrm>
              <a:off x="9411893" y="2946005"/>
              <a:ext cx="360647" cy="288518"/>
            </a:xfrm>
            <a:custGeom>
              <a:avLst/>
              <a:gdLst>
                <a:gd name="connsiteX0" fmla="*/ 36065 w 360647"/>
                <a:gd name="connsiteY0" fmla="*/ 288518 h 288518"/>
                <a:gd name="connsiteX1" fmla="*/ 10594 w 360647"/>
                <a:gd name="connsiteY1" fmla="*/ 277924 h 288518"/>
                <a:gd name="connsiteX2" fmla="*/ 0 w 360647"/>
                <a:gd name="connsiteY2" fmla="*/ 252453 h 288518"/>
                <a:gd name="connsiteX3" fmla="*/ 0 w 360647"/>
                <a:gd name="connsiteY3" fmla="*/ 36065 h 288518"/>
                <a:gd name="connsiteX4" fmla="*/ 10594 w 360647"/>
                <a:gd name="connsiteY4" fmla="*/ 10594 h 288518"/>
                <a:gd name="connsiteX5" fmla="*/ 36065 w 360647"/>
                <a:gd name="connsiteY5" fmla="*/ 0 h 288518"/>
                <a:gd name="connsiteX6" fmla="*/ 144259 w 360647"/>
                <a:gd name="connsiteY6" fmla="*/ 0 h 288518"/>
                <a:gd name="connsiteX7" fmla="*/ 180324 w 360647"/>
                <a:gd name="connsiteY7" fmla="*/ 36065 h 288518"/>
                <a:gd name="connsiteX8" fmla="*/ 324583 w 360647"/>
                <a:gd name="connsiteY8" fmla="*/ 36065 h 288518"/>
                <a:gd name="connsiteX9" fmla="*/ 350053 w 360647"/>
                <a:gd name="connsiteY9" fmla="*/ 46659 h 288518"/>
                <a:gd name="connsiteX10" fmla="*/ 360648 w 360647"/>
                <a:gd name="connsiteY10" fmla="*/ 72130 h 288518"/>
                <a:gd name="connsiteX11" fmla="*/ 360648 w 360647"/>
                <a:gd name="connsiteY11" fmla="*/ 252453 h 288518"/>
                <a:gd name="connsiteX12" fmla="*/ 350053 w 360647"/>
                <a:gd name="connsiteY12" fmla="*/ 277924 h 288518"/>
                <a:gd name="connsiteX13" fmla="*/ 324583 w 360647"/>
                <a:gd name="connsiteY13" fmla="*/ 288518 h 288518"/>
                <a:gd name="connsiteX14" fmla="*/ 36065 w 360647"/>
                <a:gd name="connsiteY14" fmla="*/ 288518 h 288518"/>
                <a:gd name="connsiteX15" fmla="*/ 36065 w 360647"/>
                <a:gd name="connsiteY15" fmla="*/ 252453 h 288518"/>
                <a:gd name="connsiteX16" fmla="*/ 324583 w 360647"/>
                <a:gd name="connsiteY16" fmla="*/ 252453 h 288518"/>
                <a:gd name="connsiteX17" fmla="*/ 324583 w 360647"/>
                <a:gd name="connsiteY17" fmla="*/ 72130 h 288518"/>
                <a:gd name="connsiteX18" fmla="*/ 165447 w 360647"/>
                <a:gd name="connsiteY18" fmla="*/ 72130 h 288518"/>
                <a:gd name="connsiteX19" fmla="*/ 129382 w 360647"/>
                <a:gd name="connsiteY19" fmla="*/ 36065 h 288518"/>
                <a:gd name="connsiteX20" fmla="*/ 36065 w 360647"/>
                <a:gd name="connsiteY20" fmla="*/ 36065 h 288518"/>
                <a:gd name="connsiteX21" fmla="*/ 36065 w 360647"/>
                <a:gd name="connsiteY21" fmla="*/ 252453 h 288518"/>
                <a:gd name="connsiteX22" fmla="*/ 36065 w 360647"/>
                <a:gd name="connsiteY22" fmla="*/ 252453 h 288518"/>
                <a:gd name="connsiteX23" fmla="*/ 36065 w 360647"/>
                <a:gd name="connsiteY23" fmla="*/ 36065 h 288518"/>
                <a:gd name="connsiteX24" fmla="*/ 36065 w 360647"/>
                <a:gd name="connsiteY24" fmla="*/ 252453 h 28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0647" h="288518">
                  <a:moveTo>
                    <a:pt x="36065" y="288518"/>
                  </a:moveTo>
                  <a:cubicBezTo>
                    <a:pt x="26147" y="288518"/>
                    <a:pt x="17657" y="284987"/>
                    <a:pt x="10594" y="277924"/>
                  </a:cubicBezTo>
                  <a:cubicBezTo>
                    <a:pt x="3531" y="270861"/>
                    <a:pt x="0" y="262371"/>
                    <a:pt x="0" y="25245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44259" y="0"/>
                  </a:lnTo>
                  <a:lnTo>
                    <a:pt x="180324" y="36065"/>
                  </a:lnTo>
                  <a:lnTo>
                    <a:pt x="324583" y="36065"/>
                  </a:lnTo>
                  <a:cubicBezTo>
                    <a:pt x="334501" y="36065"/>
                    <a:pt x="342991" y="39596"/>
                    <a:pt x="350053" y="46659"/>
                  </a:cubicBezTo>
                  <a:cubicBezTo>
                    <a:pt x="357116" y="53722"/>
                    <a:pt x="360648" y="62212"/>
                    <a:pt x="360648" y="72130"/>
                  </a:cubicBezTo>
                  <a:lnTo>
                    <a:pt x="360648" y="252453"/>
                  </a:lnTo>
                  <a:cubicBezTo>
                    <a:pt x="360648" y="262371"/>
                    <a:pt x="357116" y="270861"/>
                    <a:pt x="350053" y="277924"/>
                  </a:cubicBezTo>
                  <a:cubicBezTo>
                    <a:pt x="342991" y="284987"/>
                    <a:pt x="334501" y="288518"/>
                    <a:pt x="324583" y="288518"/>
                  </a:cubicBezTo>
                  <a:lnTo>
                    <a:pt x="36065" y="288518"/>
                  </a:lnTo>
                  <a:close/>
                  <a:moveTo>
                    <a:pt x="36065" y="252453"/>
                  </a:moveTo>
                  <a:lnTo>
                    <a:pt x="324583" y="252453"/>
                  </a:lnTo>
                  <a:lnTo>
                    <a:pt x="324583" y="72130"/>
                  </a:lnTo>
                  <a:lnTo>
                    <a:pt x="165447" y="72130"/>
                  </a:lnTo>
                  <a:lnTo>
                    <a:pt x="129382" y="36065"/>
                  </a:lnTo>
                  <a:lnTo>
                    <a:pt x="36065" y="36065"/>
                  </a:lnTo>
                  <a:lnTo>
                    <a:pt x="36065" y="252453"/>
                  </a:lnTo>
                  <a:close/>
                  <a:moveTo>
                    <a:pt x="36065" y="252453"/>
                  </a:moveTo>
                  <a:lnTo>
                    <a:pt x="36065" y="36065"/>
                  </a:lnTo>
                  <a:lnTo>
                    <a:pt x="36065" y="25245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Text 11">
              <a:extLst>
                <a:ext uri="{FF2B5EF4-FFF2-40B4-BE49-F238E27FC236}">
                  <a16:creationId xmlns:a16="http://schemas.microsoft.com/office/drawing/2014/main" id="{FCCD166B-2469-FF9C-10F2-1BB56B63A7DE}"/>
                </a:ext>
              </a:extLst>
            </p:cNvPr>
            <p:cNvSpPr/>
            <p:nvPr/>
          </p:nvSpPr>
          <p:spPr>
            <a:xfrm>
              <a:off x="9914113" y="2979386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pipeline/</a:t>
              </a:r>
              <a:endParaRPr lang="en-US" sz="1500" dirty="0"/>
            </a:p>
          </p:txBody>
        </p:sp>
        <p:sp>
          <p:nvSpPr>
            <p:cNvPr id="109" name="그래픽 49">
              <a:extLst>
                <a:ext uri="{FF2B5EF4-FFF2-40B4-BE49-F238E27FC236}">
                  <a16:creationId xmlns:a16="http://schemas.microsoft.com/office/drawing/2014/main" id="{02F814A1-8A0C-8600-EE27-B6A7983924C0}"/>
                </a:ext>
              </a:extLst>
            </p:cNvPr>
            <p:cNvSpPr/>
            <p:nvPr/>
          </p:nvSpPr>
          <p:spPr>
            <a:xfrm>
              <a:off x="8961084" y="1823747"/>
              <a:ext cx="396712" cy="342615"/>
            </a:xfrm>
            <a:custGeom>
              <a:avLst/>
              <a:gdLst>
                <a:gd name="connsiteX0" fmla="*/ 36065 w 396712"/>
                <a:gd name="connsiteY0" fmla="*/ 342615 h 342615"/>
                <a:gd name="connsiteX1" fmla="*/ 10594 w 396712"/>
                <a:gd name="connsiteY1" fmla="*/ 332021 h 342615"/>
                <a:gd name="connsiteX2" fmla="*/ 0 w 396712"/>
                <a:gd name="connsiteY2" fmla="*/ 306550 h 342615"/>
                <a:gd name="connsiteX3" fmla="*/ 0 w 396712"/>
                <a:gd name="connsiteY3" fmla="*/ 72130 h 342615"/>
                <a:gd name="connsiteX4" fmla="*/ 36065 w 396712"/>
                <a:gd name="connsiteY4" fmla="*/ 72130 h 342615"/>
                <a:gd name="connsiteX5" fmla="*/ 36065 w 396712"/>
                <a:gd name="connsiteY5" fmla="*/ 306550 h 342615"/>
                <a:gd name="connsiteX6" fmla="*/ 342615 w 396712"/>
                <a:gd name="connsiteY6" fmla="*/ 306550 h 342615"/>
                <a:gd name="connsiteX7" fmla="*/ 342615 w 396712"/>
                <a:gd name="connsiteY7" fmla="*/ 342615 h 342615"/>
                <a:gd name="connsiteX8" fmla="*/ 36065 w 396712"/>
                <a:gd name="connsiteY8" fmla="*/ 342615 h 342615"/>
                <a:gd name="connsiteX9" fmla="*/ 108194 w 396712"/>
                <a:gd name="connsiteY9" fmla="*/ 270486 h 342615"/>
                <a:gd name="connsiteX10" fmla="*/ 82724 w 396712"/>
                <a:gd name="connsiteY10" fmla="*/ 259892 h 342615"/>
                <a:gd name="connsiteX11" fmla="*/ 72130 w 396712"/>
                <a:gd name="connsiteY11" fmla="*/ 234421 h 342615"/>
                <a:gd name="connsiteX12" fmla="*/ 72130 w 396712"/>
                <a:gd name="connsiteY12" fmla="*/ 36065 h 342615"/>
                <a:gd name="connsiteX13" fmla="*/ 82724 w 396712"/>
                <a:gd name="connsiteY13" fmla="*/ 10594 h 342615"/>
                <a:gd name="connsiteX14" fmla="*/ 108194 w 396712"/>
                <a:gd name="connsiteY14" fmla="*/ 0 h 342615"/>
                <a:gd name="connsiteX15" fmla="*/ 198356 w 396712"/>
                <a:gd name="connsiteY15" fmla="*/ 0 h 342615"/>
                <a:gd name="connsiteX16" fmla="*/ 234421 w 396712"/>
                <a:gd name="connsiteY16" fmla="*/ 36065 h 342615"/>
                <a:gd name="connsiteX17" fmla="*/ 360648 w 396712"/>
                <a:gd name="connsiteY17" fmla="*/ 36065 h 342615"/>
                <a:gd name="connsiteX18" fmla="*/ 386118 w 396712"/>
                <a:gd name="connsiteY18" fmla="*/ 46659 h 342615"/>
                <a:gd name="connsiteX19" fmla="*/ 396712 w 396712"/>
                <a:gd name="connsiteY19" fmla="*/ 72130 h 342615"/>
                <a:gd name="connsiteX20" fmla="*/ 396712 w 396712"/>
                <a:gd name="connsiteY20" fmla="*/ 234421 h 342615"/>
                <a:gd name="connsiteX21" fmla="*/ 386118 w 396712"/>
                <a:gd name="connsiteY21" fmla="*/ 259892 h 342615"/>
                <a:gd name="connsiteX22" fmla="*/ 360648 w 396712"/>
                <a:gd name="connsiteY22" fmla="*/ 270486 h 342615"/>
                <a:gd name="connsiteX23" fmla="*/ 108194 w 396712"/>
                <a:gd name="connsiteY23" fmla="*/ 270486 h 342615"/>
                <a:gd name="connsiteX24" fmla="*/ 108194 w 396712"/>
                <a:gd name="connsiteY24" fmla="*/ 234421 h 342615"/>
                <a:gd name="connsiteX25" fmla="*/ 360648 w 396712"/>
                <a:gd name="connsiteY25" fmla="*/ 234421 h 342615"/>
                <a:gd name="connsiteX26" fmla="*/ 360648 w 396712"/>
                <a:gd name="connsiteY26" fmla="*/ 72130 h 342615"/>
                <a:gd name="connsiteX27" fmla="*/ 219544 w 396712"/>
                <a:gd name="connsiteY27" fmla="*/ 72130 h 342615"/>
                <a:gd name="connsiteX28" fmla="*/ 183479 w 396712"/>
                <a:gd name="connsiteY28" fmla="*/ 36065 h 342615"/>
                <a:gd name="connsiteX29" fmla="*/ 108194 w 396712"/>
                <a:gd name="connsiteY29" fmla="*/ 36065 h 342615"/>
                <a:gd name="connsiteX30" fmla="*/ 108194 w 396712"/>
                <a:gd name="connsiteY30" fmla="*/ 234421 h 342615"/>
                <a:gd name="connsiteX31" fmla="*/ 108194 w 396712"/>
                <a:gd name="connsiteY31" fmla="*/ 234421 h 342615"/>
                <a:gd name="connsiteX32" fmla="*/ 108194 w 396712"/>
                <a:gd name="connsiteY32" fmla="*/ 36065 h 342615"/>
                <a:gd name="connsiteX33" fmla="*/ 108194 w 396712"/>
                <a:gd name="connsiteY33" fmla="*/ 234421 h 3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96712" h="342615">
                  <a:moveTo>
                    <a:pt x="36065" y="342615"/>
                  </a:moveTo>
                  <a:cubicBezTo>
                    <a:pt x="26147" y="342615"/>
                    <a:pt x="17657" y="339084"/>
                    <a:pt x="10594" y="332021"/>
                  </a:cubicBezTo>
                  <a:cubicBezTo>
                    <a:pt x="3531" y="324958"/>
                    <a:pt x="0" y="316468"/>
                    <a:pt x="0" y="306550"/>
                  </a:cubicBezTo>
                  <a:lnTo>
                    <a:pt x="0" y="72130"/>
                  </a:lnTo>
                  <a:lnTo>
                    <a:pt x="36065" y="72130"/>
                  </a:lnTo>
                  <a:lnTo>
                    <a:pt x="36065" y="306550"/>
                  </a:lnTo>
                  <a:lnTo>
                    <a:pt x="342615" y="306550"/>
                  </a:lnTo>
                  <a:lnTo>
                    <a:pt x="342615" y="342615"/>
                  </a:lnTo>
                  <a:lnTo>
                    <a:pt x="36065" y="342615"/>
                  </a:lnTo>
                  <a:close/>
                  <a:moveTo>
                    <a:pt x="108194" y="270486"/>
                  </a:moveTo>
                  <a:cubicBezTo>
                    <a:pt x="98276" y="270486"/>
                    <a:pt x="89786" y="266954"/>
                    <a:pt x="82724" y="259892"/>
                  </a:cubicBezTo>
                  <a:cubicBezTo>
                    <a:pt x="75661" y="252829"/>
                    <a:pt x="72130" y="244339"/>
                    <a:pt x="72130" y="234421"/>
                  </a:cubicBezTo>
                  <a:lnTo>
                    <a:pt x="72130" y="36065"/>
                  </a:lnTo>
                  <a:cubicBezTo>
                    <a:pt x="72130" y="26147"/>
                    <a:pt x="75661" y="17657"/>
                    <a:pt x="82724" y="10594"/>
                  </a:cubicBezTo>
                  <a:cubicBezTo>
                    <a:pt x="89786" y="3531"/>
                    <a:pt x="98276" y="0"/>
                    <a:pt x="108194" y="0"/>
                  </a:cubicBezTo>
                  <a:lnTo>
                    <a:pt x="198356" y="0"/>
                  </a:lnTo>
                  <a:lnTo>
                    <a:pt x="234421" y="36065"/>
                  </a:lnTo>
                  <a:lnTo>
                    <a:pt x="360648" y="36065"/>
                  </a:lnTo>
                  <a:cubicBezTo>
                    <a:pt x="370565" y="36065"/>
                    <a:pt x="379055" y="39596"/>
                    <a:pt x="386118" y="46659"/>
                  </a:cubicBezTo>
                  <a:cubicBezTo>
                    <a:pt x="393181" y="53722"/>
                    <a:pt x="396712" y="62212"/>
                    <a:pt x="396712" y="72130"/>
                  </a:cubicBezTo>
                  <a:lnTo>
                    <a:pt x="396712" y="234421"/>
                  </a:lnTo>
                  <a:cubicBezTo>
                    <a:pt x="396712" y="244339"/>
                    <a:pt x="393181" y="252829"/>
                    <a:pt x="386118" y="259892"/>
                  </a:cubicBezTo>
                  <a:cubicBezTo>
                    <a:pt x="379055" y="266954"/>
                    <a:pt x="370565" y="270486"/>
                    <a:pt x="360648" y="270486"/>
                  </a:cubicBezTo>
                  <a:lnTo>
                    <a:pt x="108194" y="270486"/>
                  </a:lnTo>
                  <a:close/>
                  <a:moveTo>
                    <a:pt x="108194" y="234421"/>
                  </a:moveTo>
                  <a:lnTo>
                    <a:pt x="360648" y="234421"/>
                  </a:lnTo>
                  <a:lnTo>
                    <a:pt x="360648" y="72130"/>
                  </a:lnTo>
                  <a:lnTo>
                    <a:pt x="219544" y="72130"/>
                  </a:lnTo>
                  <a:lnTo>
                    <a:pt x="183479" y="36065"/>
                  </a:lnTo>
                  <a:lnTo>
                    <a:pt x="108194" y="36065"/>
                  </a:lnTo>
                  <a:lnTo>
                    <a:pt x="108194" y="234421"/>
                  </a:lnTo>
                  <a:close/>
                  <a:moveTo>
                    <a:pt x="108194" y="234421"/>
                  </a:moveTo>
                  <a:lnTo>
                    <a:pt x="108194" y="36065"/>
                  </a:lnTo>
                  <a:lnTo>
                    <a:pt x="108194" y="23442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Text 11">
              <a:extLst>
                <a:ext uri="{FF2B5EF4-FFF2-40B4-BE49-F238E27FC236}">
                  <a16:creationId xmlns:a16="http://schemas.microsoft.com/office/drawing/2014/main" id="{4B0F90EE-D2B5-D0AE-791D-9B98C0BB65F9}"/>
                </a:ext>
              </a:extLst>
            </p:cNvPr>
            <p:cNvSpPr/>
            <p:nvPr/>
          </p:nvSpPr>
          <p:spPr>
            <a:xfrm>
              <a:off x="9538975" y="1854411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logstash</a:t>
              </a: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/</a:t>
              </a:r>
              <a:endParaRPr lang="en-US" sz="1500" dirty="0"/>
            </a:p>
          </p:txBody>
        </p:sp>
        <p:sp>
          <p:nvSpPr>
            <p:cNvPr id="110" name="그래픽 51">
              <a:extLst>
                <a:ext uri="{FF2B5EF4-FFF2-40B4-BE49-F238E27FC236}">
                  <a16:creationId xmlns:a16="http://schemas.microsoft.com/office/drawing/2014/main" id="{2A26E09C-FE9F-E80B-0C68-6542C5E48321}"/>
                </a:ext>
              </a:extLst>
            </p:cNvPr>
            <p:cNvSpPr/>
            <p:nvPr/>
          </p:nvSpPr>
          <p:spPr>
            <a:xfrm>
              <a:off x="9447958" y="2378145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948E73C1-78E8-676E-C7C2-D5326C7FE177}"/>
                </a:ext>
              </a:extLst>
            </p:cNvPr>
            <p:cNvSpPr/>
            <p:nvPr/>
          </p:nvSpPr>
          <p:spPr>
            <a:xfrm>
              <a:off x="9902390" y="2424145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logstash.yml</a:t>
              </a:r>
              <a:endParaRPr lang="en-US" sz="1500" dirty="0"/>
            </a:p>
          </p:txBody>
        </p:sp>
        <p:sp>
          <p:nvSpPr>
            <p:cNvPr id="111" name="그래픽 55">
              <a:extLst>
                <a:ext uri="{FF2B5EF4-FFF2-40B4-BE49-F238E27FC236}">
                  <a16:creationId xmlns:a16="http://schemas.microsoft.com/office/drawing/2014/main" id="{71BA34F0-9AFF-CCD8-EC38-5FFA23376FB4}"/>
                </a:ext>
              </a:extLst>
            </p:cNvPr>
            <p:cNvSpPr/>
            <p:nvPr/>
          </p:nvSpPr>
          <p:spPr>
            <a:xfrm>
              <a:off x="9834819" y="3467757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Text 11">
              <a:extLst>
                <a:ext uri="{FF2B5EF4-FFF2-40B4-BE49-F238E27FC236}">
                  <a16:creationId xmlns:a16="http://schemas.microsoft.com/office/drawing/2014/main" id="{50529E82-96FB-BCA8-BCCC-458E07383034}"/>
                </a:ext>
              </a:extLst>
            </p:cNvPr>
            <p:cNvSpPr/>
            <p:nvPr/>
          </p:nvSpPr>
          <p:spPr>
            <a:xfrm>
              <a:off x="10289251" y="3513757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pipeline.conf</a:t>
              </a:r>
              <a:endParaRPr lang="en-US" sz="1500" dirty="0"/>
            </a:p>
          </p:txBody>
        </p:sp>
        <p:sp>
          <p:nvSpPr>
            <p:cNvPr id="112" name="그래픽 65">
              <a:extLst>
                <a:ext uri="{FF2B5EF4-FFF2-40B4-BE49-F238E27FC236}">
                  <a16:creationId xmlns:a16="http://schemas.microsoft.com/office/drawing/2014/main" id="{F09FAD29-BD8D-CFC8-3B05-653B3B88781A}"/>
                </a:ext>
              </a:extLst>
            </p:cNvPr>
            <p:cNvSpPr/>
            <p:nvPr/>
          </p:nvSpPr>
          <p:spPr>
            <a:xfrm>
              <a:off x="9411893" y="5147421"/>
              <a:ext cx="360647" cy="288518"/>
            </a:xfrm>
            <a:custGeom>
              <a:avLst/>
              <a:gdLst>
                <a:gd name="connsiteX0" fmla="*/ 36065 w 360647"/>
                <a:gd name="connsiteY0" fmla="*/ 288518 h 288518"/>
                <a:gd name="connsiteX1" fmla="*/ 10594 w 360647"/>
                <a:gd name="connsiteY1" fmla="*/ 277924 h 288518"/>
                <a:gd name="connsiteX2" fmla="*/ 0 w 360647"/>
                <a:gd name="connsiteY2" fmla="*/ 252453 h 288518"/>
                <a:gd name="connsiteX3" fmla="*/ 0 w 360647"/>
                <a:gd name="connsiteY3" fmla="*/ 36065 h 288518"/>
                <a:gd name="connsiteX4" fmla="*/ 10594 w 360647"/>
                <a:gd name="connsiteY4" fmla="*/ 10594 h 288518"/>
                <a:gd name="connsiteX5" fmla="*/ 36065 w 360647"/>
                <a:gd name="connsiteY5" fmla="*/ 0 h 288518"/>
                <a:gd name="connsiteX6" fmla="*/ 144259 w 360647"/>
                <a:gd name="connsiteY6" fmla="*/ 0 h 288518"/>
                <a:gd name="connsiteX7" fmla="*/ 180324 w 360647"/>
                <a:gd name="connsiteY7" fmla="*/ 36065 h 288518"/>
                <a:gd name="connsiteX8" fmla="*/ 324583 w 360647"/>
                <a:gd name="connsiteY8" fmla="*/ 36065 h 288518"/>
                <a:gd name="connsiteX9" fmla="*/ 350053 w 360647"/>
                <a:gd name="connsiteY9" fmla="*/ 46659 h 288518"/>
                <a:gd name="connsiteX10" fmla="*/ 360648 w 360647"/>
                <a:gd name="connsiteY10" fmla="*/ 72130 h 288518"/>
                <a:gd name="connsiteX11" fmla="*/ 360648 w 360647"/>
                <a:gd name="connsiteY11" fmla="*/ 252453 h 288518"/>
                <a:gd name="connsiteX12" fmla="*/ 350053 w 360647"/>
                <a:gd name="connsiteY12" fmla="*/ 277924 h 288518"/>
                <a:gd name="connsiteX13" fmla="*/ 324583 w 360647"/>
                <a:gd name="connsiteY13" fmla="*/ 288518 h 288518"/>
                <a:gd name="connsiteX14" fmla="*/ 36065 w 360647"/>
                <a:gd name="connsiteY14" fmla="*/ 288518 h 288518"/>
                <a:gd name="connsiteX15" fmla="*/ 36065 w 360647"/>
                <a:gd name="connsiteY15" fmla="*/ 252453 h 288518"/>
                <a:gd name="connsiteX16" fmla="*/ 324583 w 360647"/>
                <a:gd name="connsiteY16" fmla="*/ 252453 h 288518"/>
                <a:gd name="connsiteX17" fmla="*/ 324583 w 360647"/>
                <a:gd name="connsiteY17" fmla="*/ 72130 h 288518"/>
                <a:gd name="connsiteX18" fmla="*/ 165447 w 360647"/>
                <a:gd name="connsiteY18" fmla="*/ 72130 h 288518"/>
                <a:gd name="connsiteX19" fmla="*/ 129382 w 360647"/>
                <a:gd name="connsiteY19" fmla="*/ 36065 h 288518"/>
                <a:gd name="connsiteX20" fmla="*/ 36065 w 360647"/>
                <a:gd name="connsiteY20" fmla="*/ 36065 h 288518"/>
                <a:gd name="connsiteX21" fmla="*/ 36065 w 360647"/>
                <a:gd name="connsiteY21" fmla="*/ 252453 h 288518"/>
                <a:gd name="connsiteX22" fmla="*/ 36065 w 360647"/>
                <a:gd name="connsiteY22" fmla="*/ 252453 h 288518"/>
                <a:gd name="connsiteX23" fmla="*/ 36065 w 360647"/>
                <a:gd name="connsiteY23" fmla="*/ 36065 h 288518"/>
                <a:gd name="connsiteX24" fmla="*/ 36065 w 360647"/>
                <a:gd name="connsiteY24" fmla="*/ 252453 h 28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0647" h="288518">
                  <a:moveTo>
                    <a:pt x="36065" y="288518"/>
                  </a:moveTo>
                  <a:cubicBezTo>
                    <a:pt x="26147" y="288518"/>
                    <a:pt x="17657" y="284987"/>
                    <a:pt x="10594" y="277924"/>
                  </a:cubicBezTo>
                  <a:cubicBezTo>
                    <a:pt x="3531" y="270861"/>
                    <a:pt x="0" y="262371"/>
                    <a:pt x="0" y="25245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44259" y="0"/>
                  </a:lnTo>
                  <a:lnTo>
                    <a:pt x="180324" y="36065"/>
                  </a:lnTo>
                  <a:lnTo>
                    <a:pt x="324583" y="36065"/>
                  </a:lnTo>
                  <a:cubicBezTo>
                    <a:pt x="334501" y="36065"/>
                    <a:pt x="342991" y="39596"/>
                    <a:pt x="350053" y="46659"/>
                  </a:cubicBezTo>
                  <a:cubicBezTo>
                    <a:pt x="357116" y="53722"/>
                    <a:pt x="360648" y="62212"/>
                    <a:pt x="360648" y="72130"/>
                  </a:cubicBezTo>
                  <a:lnTo>
                    <a:pt x="360648" y="252453"/>
                  </a:lnTo>
                  <a:cubicBezTo>
                    <a:pt x="360648" y="262371"/>
                    <a:pt x="357116" y="270861"/>
                    <a:pt x="350053" y="277924"/>
                  </a:cubicBezTo>
                  <a:cubicBezTo>
                    <a:pt x="342991" y="284987"/>
                    <a:pt x="334501" y="288518"/>
                    <a:pt x="324583" y="288518"/>
                  </a:cubicBezTo>
                  <a:lnTo>
                    <a:pt x="36065" y="288518"/>
                  </a:lnTo>
                  <a:close/>
                  <a:moveTo>
                    <a:pt x="36065" y="252453"/>
                  </a:moveTo>
                  <a:lnTo>
                    <a:pt x="324583" y="252453"/>
                  </a:lnTo>
                  <a:lnTo>
                    <a:pt x="324583" y="72130"/>
                  </a:lnTo>
                  <a:lnTo>
                    <a:pt x="165447" y="72130"/>
                  </a:lnTo>
                  <a:lnTo>
                    <a:pt x="129382" y="36065"/>
                  </a:lnTo>
                  <a:lnTo>
                    <a:pt x="36065" y="36065"/>
                  </a:lnTo>
                  <a:lnTo>
                    <a:pt x="36065" y="252453"/>
                  </a:lnTo>
                  <a:close/>
                  <a:moveTo>
                    <a:pt x="36065" y="252453"/>
                  </a:moveTo>
                  <a:lnTo>
                    <a:pt x="36065" y="36065"/>
                  </a:lnTo>
                  <a:lnTo>
                    <a:pt x="36065" y="25245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Text 11">
              <a:extLst>
                <a:ext uri="{FF2B5EF4-FFF2-40B4-BE49-F238E27FC236}">
                  <a16:creationId xmlns:a16="http://schemas.microsoft.com/office/drawing/2014/main" id="{785CBF32-9C63-1552-79AF-C879F2022172}"/>
                </a:ext>
              </a:extLst>
            </p:cNvPr>
            <p:cNvSpPr/>
            <p:nvPr/>
          </p:nvSpPr>
          <p:spPr>
            <a:xfrm>
              <a:off x="9914113" y="5180802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rules/</a:t>
              </a:r>
              <a:endParaRPr lang="en-US" sz="1500" dirty="0"/>
            </a:p>
          </p:txBody>
        </p:sp>
        <p:sp>
          <p:nvSpPr>
            <p:cNvPr id="113" name="그래픽 67">
              <a:extLst>
                <a:ext uri="{FF2B5EF4-FFF2-40B4-BE49-F238E27FC236}">
                  <a16:creationId xmlns:a16="http://schemas.microsoft.com/office/drawing/2014/main" id="{C8638C44-5E77-4A5D-6A98-6F991B84A6C6}"/>
                </a:ext>
              </a:extLst>
            </p:cNvPr>
            <p:cNvSpPr/>
            <p:nvPr/>
          </p:nvSpPr>
          <p:spPr>
            <a:xfrm>
              <a:off x="8961084" y="4025163"/>
              <a:ext cx="396712" cy="342615"/>
            </a:xfrm>
            <a:custGeom>
              <a:avLst/>
              <a:gdLst>
                <a:gd name="connsiteX0" fmla="*/ 36065 w 396712"/>
                <a:gd name="connsiteY0" fmla="*/ 342615 h 342615"/>
                <a:gd name="connsiteX1" fmla="*/ 10594 w 396712"/>
                <a:gd name="connsiteY1" fmla="*/ 332021 h 342615"/>
                <a:gd name="connsiteX2" fmla="*/ 0 w 396712"/>
                <a:gd name="connsiteY2" fmla="*/ 306550 h 342615"/>
                <a:gd name="connsiteX3" fmla="*/ 0 w 396712"/>
                <a:gd name="connsiteY3" fmla="*/ 72130 h 342615"/>
                <a:gd name="connsiteX4" fmla="*/ 36065 w 396712"/>
                <a:gd name="connsiteY4" fmla="*/ 72130 h 342615"/>
                <a:gd name="connsiteX5" fmla="*/ 36065 w 396712"/>
                <a:gd name="connsiteY5" fmla="*/ 306550 h 342615"/>
                <a:gd name="connsiteX6" fmla="*/ 342615 w 396712"/>
                <a:gd name="connsiteY6" fmla="*/ 306550 h 342615"/>
                <a:gd name="connsiteX7" fmla="*/ 342615 w 396712"/>
                <a:gd name="connsiteY7" fmla="*/ 342615 h 342615"/>
                <a:gd name="connsiteX8" fmla="*/ 36065 w 396712"/>
                <a:gd name="connsiteY8" fmla="*/ 342615 h 342615"/>
                <a:gd name="connsiteX9" fmla="*/ 108194 w 396712"/>
                <a:gd name="connsiteY9" fmla="*/ 270486 h 342615"/>
                <a:gd name="connsiteX10" fmla="*/ 82724 w 396712"/>
                <a:gd name="connsiteY10" fmla="*/ 259892 h 342615"/>
                <a:gd name="connsiteX11" fmla="*/ 72130 w 396712"/>
                <a:gd name="connsiteY11" fmla="*/ 234421 h 342615"/>
                <a:gd name="connsiteX12" fmla="*/ 72130 w 396712"/>
                <a:gd name="connsiteY12" fmla="*/ 36065 h 342615"/>
                <a:gd name="connsiteX13" fmla="*/ 82724 w 396712"/>
                <a:gd name="connsiteY13" fmla="*/ 10594 h 342615"/>
                <a:gd name="connsiteX14" fmla="*/ 108194 w 396712"/>
                <a:gd name="connsiteY14" fmla="*/ 0 h 342615"/>
                <a:gd name="connsiteX15" fmla="*/ 198356 w 396712"/>
                <a:gd name="connsiteY15" fmla="*/ 0 h 342615"/>
                <a:gd name="connsiteX16" fmla="*/ 234421 w 396712"/>
                <a:gd name="connsiteY16" fmla="*/ 36065 h 342615"/>
                <a:gd name="connsiteX17" fmla="*/ 360648 w 396712"/>
                <a:gd name="connsiteY17" fmla="*/ 36065 h 342615"/>
                <a:gd name="connsiteX18" fmla="*/ 386118 w 396712"/>
                <a:gd name="connsiteY18" fmla="*/ 46659 h 342615"/>
                <a:gd name="connsiteX19" fmla="*/ 396712 w 396712"/>
                <a:gd name="connsiteY19" fmla="*/ 72130 h 342615"/>
                <a:gd name="connsiteX20" fmla="*/ 396712 w 396712"/>
                <a:gd name="connsiteY20" fmla="*/ 234421 h 342615"/>
                <a:gd name="connsiteX21" fmla="*/ 386118 w 396712"/>
                <a:gd name="connsiteY21" fmla="*/ 259892 h 342615"/>
                <a:gd name="connsiteX22" fmla="*/ 360648 w 396712"/>
                <a:gd name="connsiteY22" fmla="*/ 270486 h 342615"/>
                <a:gd name="connsiteX23" fmla="*/ 108194 w 396712"/>
                <a:gd name="connsiteY23" fmla="*/ 270486 h 342615"/>
                <a:gd name="connsiteX24" fmla="*/ 108194 w 396712"/>
                <a:gd name="connsiteY24" fmla="*/ 234421 h 342615"/>
                <a:gd name="connsiteX25" fmla="*/ 360648 w 396712"/>
                <a:gd name="connsiteY25" fmla="*/ 234421 h 342615"/>
                <a:gd name="connsiteX26" fmla="*/ 360648 w 396712"/>
                <a:gd name="connsiteY26" fmla="*/ 72130 h 342615"/>
                <a:gd name="connsiteX27" fmla="*/ 219544 w 396712"/>
                <a:gd name="connsiteY27" fmla="*/ 72130 h 342615"/>
                <a:gd name="connsiteX28" fmla="*/ 183479 w 396712"/>
                <a:gd name="connsiteY28" fmla="*/ 36065 h 342615"/>
                <a:gd name="connsiteX29" fmla="*/ 108194 w 396712"/>
                <a:gd name="connsiteY29" fmla="*/ 36065 h 342615"/>
                <a:gd name="connsiteX30" fmla="*/ 108194 w 396712"/>
                <a:gd name="connsiteY30" fmla="*/ 234421 h 342615"/>
                <a:gd name="connsiteX31" fmla="*/ 108194 w 396712"/>
                <a:gd name="connsiteY31" fmla="*/ 234421 h 342615"/>
                <a:gd name="connsiteX32" fmla="*/ 108194 w 396712"/>
                <a:gd name="connsiteY32" fmla="*/ 36065 h 342615"/>
                <a:gd name="connsiteX33" fmla="*/ 108194 w 396712"/>
                <a:gd name="connsiteY33" fmla="*/ 234421 h 3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96712" h="342615">
                  <a:moveTo>
                    <a:pt x="36065" y="342615"/>
                  </a:moveTo>
                  <a:cubicBezTo>
                    <a:pt x="26147" y="342615"/>
                    <a:pt x="17657" y="339084"/>
                    <a:pt x="10594" y="332021"/>
                  </a:cubicBezTo>
                  <a:cubicBezTo>
                    <a:pt x="3531" y="324958"/>
                    <a:pt x="0" y="316468"/>
                    <a:pt x="0" y="306550"/>
                  </a:cubicBezTo>
                  <a:lnTo>
                    <a:pt x="0" y="72130"/>
                  </a:lnTo>
                  <a:lnTo>
                    <a:pt x="36065" y="72130"/>
                  </a:lnTo>
                  <a:lnTo>
                    <a:pt x="36065" y="306550"/>
                  </a:lnTo>
                  <a:lnTo>
                    <a:pt x="342615" y="306550"/>
                  </a:lnTo>
                  <a:lnTo>
                    <a:pt x="342615" y="342615"/>
                  </a:lnTo>
                  <a:lnTo>
                    <a:pt x="36065" y="342615"/>
                  </a:lnTo>
                  <a:close/>
                  <a:moveTo>
                    <a:pt x="108194" y="270486"/>
                  </a:moveTo>
                  <a:cubicBezTo>
                    <a:pt x="98276" y="270486"/>
                    <a:pt x="89786" y="266954"/>
                    <a:pt x="82724" y="259892"/>
                  </a:cubicBezTo>
                  <a:cubicBezTo>
                    <a:pt x="75661" y="252829"/>
                    <a:pt x="72130" y="244339"/>
                    <a:pt x="72130" y="234421"/>
                  </a:cubicBezTo>
                  <a:lnTo>
                    <a:pt x="72130" y="36065"/>
                  </a:lnTo>
                  <a:cubicBezTo>
                    <a:pt x="72130" y="26147"/>
                    <a:pt x="75661" y="17657"/>
                    <a:pt x="82724" y="10594"/>
                  </a:cubicBezTo>
                  <a:cubicBezTo>
                    <a:pt x="89786" y="3531"/>
                    <a:pt x="98276" y="0"/>
                    <a:pt x="108194" y="0"/>
                  </a:cubicBezTo>
                  <a:lnTo>
                    <a:pt x="198356" y="0"/>
                  </a:lnTo>
                  <a:lnTo>
                    <a:pt x="234421" y="36065"/>
                  </a:lnTo>
                  <a:lnTo>
                    <a:pt x="360648" y="36065"/>
                  </a:lnTo>
                  <a:cubicBezTo>
                    <a:pt x="370565" y="36065"/>
                    <a:pt x="379055" y="39596"/>
                    <a:pt x="386118" y="46659"/>
                  </a:cubicBezTo>
                  <a:cubicBezTo>
                    <a:pt x="393181" y="53722"/>
                    <a:pt x="396712" y="62212"/>
                    <a:pt x="396712" y="72130"/>
                  </a:cubicBezTo>
                  <a:lnTo>
                    <a:pt x="396712" y="234421"/>
                  </a:lnTo>
                  <a:cubicBezTo>
                    <a:pt x="396712" y="244339"/>
                    <a:pt x="393181" y="252829"/>
                    <a:pt x="386118" y="259892"/>
                  </a:cubicBezTo>
                  <a:cubicBezTo>
                    <a:pt x="379055" y="266954"/>
                    <a:pt x="370565" y="270486"/>
                    <a:pt x="360648" y="270486"/>
                  </a:cubicBezTo>
                  <a:lnTo>
                    <a:pt x="108194" y="270486"/>
                  </a:lnTo>
                  <a:close/>
                  <a:moveTo>
                    <a:pt x="108194" y="234421"/>
                  </a:moveTo>
                  <a:lnTo>
                    <a:pt x="360648" y="234421"/>
                  </a:lnTo>
                  <a:lnTo>
                    <a:pt x="360648" y="72130"/>
                  </a:lnTo>
                  <a:lnTo>
                    <a:pt x="219544" y="72130"/>
                  </a:lnTo>
                  <a:lnTo>
                    <a:pt x="183479" y="36065"/>
                  </a:lnTo>
                  <a:lnTo>
                    <a:pt x="108194" y="36065"/>
                  </a:lnTo>
                  <a:lnTo>
                    <a:pt x="108194" y="234421"/>
                  </a:lnTo>
                  <a:close/>
                  <a:moveTo>
                    <a:pt x="108194" y="234421"/>
                  </a:moveTo>
                  <a:lnTo>
                    <a:pt x="108194" y="36065"/>
                  </a:lnTo>
                  <a:lnTo>
                    <a:pt x="108194" y="23442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Text 11">
              <a:extLst>
                <a:ext uri="{FF2B5EF4-FFF2-40B4-BE49-F238E27FC236}">
                  <a16:creationId xmlns:a16="http://schemas.microsoft.com/office/drawing/2014/main" id="{CAF869A1-6E56-2619-4BA3-46357700635D}"/>
                </a:ext>
              </a:extLst>
            </p:cNvPr>
            <p:cNvSpPr/>
            <p:nvPr/>
          </p:nvSpPr>
          <p:spPr>
            <a:xfrm>
              <a:off x="9538975" y="4055827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suricata</a:t>
              </a:r>
              <a:r>
                <a:rPr lang="en-US" sz="1500" b="1" dirty="0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/</a:t>
              </a:r>
              <a:endParaRPr lang="en-US" sz="1500" dirty="0"/>
            </a:p>
          </p:txBody>
        </p:sp>
        <p:sp>
          <p:nvSpPr>
            <p:cNvPr id="114" name="그래픽 69">
              <a:extLst>
                <a:ext uri="{FF2B5EF4-FFF2-40B4-BE49-F238E27FC236}">
                  <a16:creationId xmlns:a16="http://schemas.microsoft.com/office/drawing/2014/main" id="{439359B9-1565-916C-5002-DD0C502BDD09}"/>
                </a:ext>
              </a:extLst>
            </p:cNvPr>
            <p:cNvSpPr/>
            <p:nvPr/>
          </p:nvSpPr>
          <p:spPr>
            <a:xfrm>
              <a:off x="9447958" y="4579561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Text 11">
              <a:extLst>
                <a:ext uri="{FF2B5EF4-FFF2-40B4-BE49-F238E27FC236}">
                  <a16:creationId xmlns:a16="http://schemas.microsoft.com/office/drawing/2014/main" id="{8D91ACD3-44FF-EE19-E7C3-C5A38B58A184}"/>
                </a:ext>
              </a:extLst>
            </p:cNvPr>
            <p:cNvSpPr/>
            <p:nvPr/>
          </p:nvSpPr>
          <p:spPr>
            <a:xfrm>
              <a:off x="9902390" y="4625561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suricata.yaml</a:t>
              </a:r>
              <a:endParaRPr lang="en-US" sz="1500" dirty="0"/>
            </a:p>
          </p:txBody>
        </p:sp>
        <p:sp>
          <p:nvSpPr>
            <p:cNvPr id="115" name="그래픽 71">
              <a:extLst>
                <a:ext uri="{FF2B5EF4-FFF2-40B4-BE49-F238E27FC236}">
                  <a16:creationId xmlns:a16="http://schemas.microsoft.com/office/drawing/2014/main" id="{7961E0C5-F2C7-2502-8DC1-70A83415F5C4}"/>
                </a:ext>
              </a:extLst>
            </p:cNvPr>
            <p:cNvSpPr/>
            <p:nvPr/>
          </p:nvSpPr>
          <p:spPr>
            <a:xfrm>
              <a:off x="9834819" y="5669173"/>
              <a:ext cx="288518" cy="360647"/>
            </a:xfrm>
            <a:custGeom>
              <a:avLst/>
              <a:gdLst>
                <a:gd name="connsiteX0" fmla="*/ 72130 w 288518"/>
                <a:gd name="connsiteY0" fmla="*/ 288518 h 360647"/>
                <a:gd name="connsiteX1" fmla="*/ 216389 w 288518"/>
                <a:gd name="connsiteY1" fmla="*/ 288518 h 360647"/>
                <a:gd name="connsiteX2" fmla="*/ 216389 w 288518"/>
                <a:gd name="connsiteY2" fmla="*/ 252453 h 360647"/>
                <a:gd name="connsiteX3" fmla="*/ 72130 w 288518"/>
                <a:gd name="connsiteY3" fmla="*/ 252453 h 360647"/>
                <a:gd name="connsiteX4" fmla="*/ 72130 w 288518"/>
                <a:gd name="connsiteY4" fmla="*/ 288518 h 360647"/>
                <a:gd name="connsiteX5" fmla="*/ 72130 w 288518"/>
                <a:gd name="connsiteY5" fmla="*/ 216389 h 360647"/>
                <a:gd name="connsiteX6" fmla="*/ 216389 w 288518"/>
                <a:gd name="connsiteY6" fmla="*/ 216389 h 360647"/>
                <a:gd name="connsiteX7" fmla="*/ 216389 w 288518"/>
                <a:gd name="connsiteY7" fmla="*/ 180324 h 360647"/>
                <a:gd name="connsiteX8" fmla="*/ 72130 w 288518"/>
                <a:gd name="connsiteY8" fmla="*/ 180324 h 360647"/>
                <a:gd name="connsiteX9" fmla="*/ 72130 w 288518"/>
                <a:gd name="connsiteY9" fmla="*/ 216389 h 360647"/>
                <a:gd name="connsiteX10" fmla="*/ 36065 w 288518"/>
                <a:gd name="connsiteY10" fmla="*/ 360648 h 360647"/>
                <a:gd name="connsiteX11" fmla="*/ 10594 w 288518"/>
                <a:gd name="connsiteY11" fmla="*/ 350053 h 360647"/>
                <a:gd name="connsiteX12" fmla="*/ 0 w 288518"/>
                <a:gd name="connsiteY12" fmla="*/ 324583 h 360647"/>
                <a:gd name="connsiteX13" fmla="*/ 0 w 288518"/>
                <a:gd name="connsiteY13" fmla="*/ 36065 h 360647"/>
                <a:gd name="connsiteX14" fmla="*/ 10594 w 288518"/>
                <a:gd name="connsiteY14" fmla="*/ 10594 h 360647"/>
                <a:gd name="connsiteX15" fmla="*/ 36065 w 288518"/>
                <a:gd name="connsiteY15" fmla="*/ 0 h 360647"/>
                <a:gd name="connsiteX16" fmla="*/ 180324 w 288518"/>
                <a:gd name="connsiteY16" fmla="*/ 0 h 360647"/>
                <a:gd name="connsiteX17" fmla="*/ 288518 w 288518"/>
                <a:gd name="connsiteY17" fmla="*/ 108194 h 360647"/>
                <a:gd name="connsiteX18" fmla="*/ 288518 w 288518"/>
                <a:gd name="connsiteY18" fmla="*/ 324583 h 360647"/>
                <a:gd name="connsiteX19" fmla="*/ 277924 w 288518"/>
                <a:gd name="connsiteY19" fmla="*/ 350053 h 360647"/>
                <a:gd name="connsiteX20" fmla="*/ 252453 w 288518"/>
                <a:gd name="connsiteY20" fmla="*/ 360648 h 360647"/>
                <a:gd name="connsiteX21" fmla="*/ 36065 w 288518"/>
                <a:gd name="connsiteY21" fmla="*/ 360648 h 360647"/>
                <a:gd name="connsiteX22" fmla="*/ 162291 w 288518"/>
                <a:gd name="connsiteY22" fmla="*/ 126227 h 360647"/>
                <a:gd name="connsiteX23" fmla="*/ 162291 w 288518"/>
                <a:gd name="connsiteY23" fmla="*/ 36065 h 360647"/>
                <a:gd name="connsiteX24" fmla="*/ 36065 w 288518"/>
                <a:gd name="connsiteY24" fmla="*/ 36065 h 360647"/>
                <a:gd name="connsiteX25" fmla="*/ 36065 w 288518"/>
                <a:gd name="connsiteY25" fmla="*/ 324583 h 360647"/>
                <a:gd name="connsiteX26" fmla="*/ 252453 w 288518"/>
                <a:gd name="connsiteY26" fmla="*/ 324583 h 360647"/>
                <a:gd name="connsiteX27" fmla="*/ 252453 w 288518"/>
                <a:gd name="connsiteY27" fmla="*/ 126227 h 360647"/>
                <a:gd name="connsiteX28" fmla="*/ 162291 w 288518"/>
                <a:gd name="connsiteY28" fmla="*/ 126227 h 360647"/>
                <a:gd name="connsiteX29" fmla="*/ 36065 w 288518"/>
                <a:gd name="connsiteY29" fmla="*/ 36065 h 360647"/>
                <a:gd name="connsiteX30" fmla="*/ 36065 w 288518"/>
                <a:gd name="connsiteY30" fmla="*/ 126227 h 360647"/>
                <a:gd name="connsiteX31" fmla="*/ 36065 w 288518"/>
                <a:gd name="connsiteY31" fmla="*/ 36065 h 360647"/>
                <a:gd name="connsiteX32" fmla="*/ 36065 w 288518"/>
                <a:gd name="connsiteY32" fmla="*/ 324583 h 360647"/>
                <a:gd name="connsiteX33" fmla="*/ 36065 w 288518"/>
                <a:gd name="connsiteY33" fmla="*/ 36065 h 3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518" h="360647">
                  <a:moveTo>
                    <a:pt x="72130" y="288518"/>
                  </a:moveTo>
                  <a:lnTo>
                    <a:pt x="216389" y="288518"/>
                  </a:lnTo>
                  <a:lnTo>
                    <a:pt x="216389" y="252453"/>
                  </a:lnTo>
                  <a:lnTo>
                    <a:pt x="72130" y="252453"/>
                  </a:lnTo>
                  <a:lnTo>
                    <a:pt x="72130" y="288518"/>
                  </a:lnTo>
                  <a:close/>
                  <a:moveTo>
                    <a:pt x="72130" y="216389"/>
                  </a:moveTo>
                  <a:lnTo>
                    <a:pt x="216389" y="216389"/>
                  </a:lnTo>
                  <a:lnTo>
                    <a:pt x="216389" y="180324"/>
                  </a:lnTo>
                  <a:lnTo>
                    <a:pt x="72130" y="180324"/>
                  </a:lnTo>
                  <a:lnTo>
                    <a:pt x="72130" y="216389"/>
                  </a:lnTo>
                  <a:close/>
                  <a:moveTo>
                    <a:pt x="36065" y="360648"/>
                  </a:moveTo>
                  <a:cubicBezTo>
                    <a:pt x="26147" y="360648"/>
                    <a:pt x="17657" y="357116"/>
                    <a:pt x="10594" y="350053"/>
                  </a:cubicBezTo>
                  <a:cubicBezTo>
                    <a:pt x="3531" y="342991"/>
                    <a:pt x="0" y="334501"/>
                    <a:pt x="0" y="324583"/>
                  </a:cubicBezTo>
                  <a:lnTo>
                    <a:pt x="0" y="36065"/>
                  </a:lnTo>
                  <a:cubicBezTo>
                    <a:pt x="0" y="26147"/>
                    <a:pt x="3531" y="17657"/>
                    <a:pt x="10594" y="10594"/>
                  </a:cubicBezTo>
                  <a:cubicBezTo>
                    <a:pt x="17657" y="3531"/>
                    <a:pt x="26147" y="0"/>
                    <a:pt x="36065" y="0"/>
                  </a:cubicBezTo>
                  <a:lnTo>
                    <a:pt x="180324" y="0"/>
                  </a:lnTo>
                  <a:lnTo>
                    <a:pt x="288518" y="108194"/>
                  </a:lnTo>
                  <a:lnTo>
                    <a:pt x="288518" y="324583"/>
                  </a:lnTo>
                  <a:cubicBezTo>
                    <a:pt x="288518" y="334501"/>
                    <a:pt x="284987" y="342991"/>
                    <a:pt x="277924" y="350053"/>
                  </a:cubicBezTo>
                  <a:cubicBezTo>
                    <a:pt x="270861" y="357116"/>
                    <a:pt x="262371" y="360648"/>
                    <a:pt x="252453" y="360648"/>
                  </a:cubicBezTo>
                  <a:lnTo>
                    <a:pt x="36065" y="360648"/>
                  </a:lnTo>
                  <a:close/>
                  <a:moveTo>
                    <a:pt x="162291" y="126227"/>
                  </a:moveTo>
                  <a:lnTo>
                    <a:pt x="162291" y="36065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252453" y="324583"/>
                  </a:lnTo>
                  <a:lnTo>
                    <a:pt x="252453" y="126227"/>
                  </a:lnTo>
                  <a:lnTo>
                    <a:pt x="162291" y="126227"/>
                  </a:lnTo>
                  <a:close/>
                  <a:moveTo>
                    <a:pt x="36065" y="36065"/>
                  </a:moveTo>
                  <a:lnTo>
                    <a:pt x="36065" y="126227"/>
                  </a:lnTo>
                  <a:lnTo>
                    <a:pt x="36065" y="36065"/>
                  </a:lnTo>
                  <a:lnTo>
                    <a:pt x="36065" y="324583"/>
                  </a:lnTo>
                  <a:lnTo>
                    <a:pt x="36065" y="360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Text 11">
              <a:extLst>
                <a:ext uri="{FF2B5EF4-FFF2-40B4-BE49-F238E27FC236}">
                  <a16:creationId xmlns:a16="http://schemas.microsoft.com/office/drawing/2014/main" id="{B8C800AF-080A-738E-2CFD-64A45485AC19}"/>
                </a:ext>
              </a:extLst>
            </p:cNvPr>
            <p:cNvSpPr/>
            <p:nvPr/>
          </p:nvSpPr>
          <p:spPr>
            <a:xfrm>
              <a:off x="10289251" y="5715173"/>
              <a:ext cx="200152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ids.rules</a:t>
              </a:r>
              <a:endParaRPr lang="en-US" sz="1500" dirty="0"/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659A6196-F6BA-0426-F75C-FE074A70BC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93526" y="2073757"/>
              <a:ext cx="4039791" cy="321895"/>
            </a:xfrm>
            <a:prstGeom prst="bentConnector3">
              <a:avLst>
                <a:gd name="adj1" fmla="val 99913"/>
              </a:avLst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1422A074-46A0-4592-B9A4-FDD21AC4382D}"/>
                </a:ext>
              </a:extLst>
            </p:cNvPr>
            <p:cNvCxnSpPr/>
            <p:nvPr/>
          </p:nvCxnSpPr>
          <p:spPr>
            <a:xfrm>
              <a:off x="8552474" y="849678"/>
              <a:ext cx="213107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DA3FC2A9-BA27-7353-5C39-25824AD103A5}"/>
                </a:ext>
              </a:extLst>
            </p:cNvPr>
            <p:cNvCxnSpPr/>
            <p:nvPr/>
          </p:nvCxnSpPr>
          <p:spPr>
            <a:xfrm>
              <a:off x="8552474" y="2001573"/>
              <a:ext cx="213107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EB0EC831-FE1C-7499-979B-29544754854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049657" y="1172916"/>
              <a:ext cx="379936" cy="142050"/>
            </a:xfrm>
            <a:prstGeom prst="bentConnector3">
              <a:avLst>
                <a:gd name="adj1" fmla="val 96380"/>
              </a:avLst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연결선: 꺾임 151">
              <a:extLst>
                <a:ext uri="{FF2B5EF4-FFF2-40B4-BE49-F238E27FC236}">
                  <a16:creationId xmlns:a16="http://schemas.microsoft.com/office/drawing/2014/main" id="{35279603-6F7D-6643-20A4-A368BCFABA0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802670" y="2619409"/>
              <a:ext cx="885842" cy="153982"/>
            </a:xfrm>
            <a:prstGeom prst="bentConnector3">
              <a:avLst>
                <a:gd name="adj1" fmla="val 98028"/>
              </a:avLst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8F5ECF97-BD2A-C5C8-39C8-1EE80C9F835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470664" y="3418556"/>
              <a:ext cx="376849" cy="133745"/>
            </a:xfrm>
            <a:prstGeom prst="bentConnector3">
              <a:avLst>
                <a:gd name="adj1" fmla="val 97181"/>
              </a:avLst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연결선: 꺾임 158">
              <a:extLst>
                <a:ext uri="{FF2B5EF4-FFF2-40B4-BE49-F238E27FC236}">
                  <a16:creationId xmlns:a16="http://schemas.microsoft.com/office/drawing/2014/main" id="{B8270474-421E-AD9B-37ED-14B7310423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780631" y="4824464"/>
              <a:ext cx="850513" cy="128865"/>
            </a:xfrm>
            <a:prstGeom prst="bentConnector3">
              <a:avLst>
                <a:gd name="adj1" fmla="val 97783"/>
              </a:avLst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02D9767F-194A-C2E5-1F4A-90B69FBEE54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457119" y="5627847"/>
              <a:ext cx="399059" cy="128864"/>
            </a:xfrm>
            <a:prstGeom prst="bentConnector3">
              <a:avLst>
                <a:gd name="adj1" fmla="val 96147"/>
              </a:avLst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D28DAED1-84E2-91A5-F2CE-E6EDCB639447}"/>
                </a:ext>
              </a:extLst>
            </p:cNvPr>
            <p:cNvCxnSpPr/>
            <p:nvPr/>
          </p:nvCxnSpPr>
          <p:spPr>
            <a:xfrm>
              <a:off x="9172546" y="2579913"/>
              <a:ext cx="158425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4CB2945B-AF08-A91B-373E-1A99F7990B81}"/>
                </a:ext>
              </a:extLst>
            </p:cNvPr>
            <p:cNvCxnSpPr>
              <a:cxnSpLocks/>
            </p:cNvCxnSpPr>
            <p:nvPr/>
          </p:nvCxnSpPr>
          <p:spPr>
            <a:xfrm>
              <a:off x="9159440" y="4766531"/>
              <a:ext cx="171531" cy="0"/>
            </a:xfrm>
            <a:prstGeom prst="line">
              <a:avLst/>
            </a:prstGeom>
            <a:ln w="28575">
              <a:solidFill>
                <a:srgbClr val="FFA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142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C401-3358-0DE3-429D-A31DB2D86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16909A6-F64D-0F8C-79B9-00E8AC79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E24DA051-6696-ED85-220E-54CAABF9B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899"/>
            <a:ext cx="10972800" cy="5217523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139F814E-7E8C-4E40-AE23-17FE32DF6897}"/>
              </a:ext>
            </a:extLst>
          </p:cNvPr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Suricata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정책 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_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정규화</a:t>
            </a:r>
            <a:endParaRPr 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01D47-BB06-A2E2-F4C2-9B02657B426C}"/>
              </a:ext>
            </a:extLst>
          </p:cNvPr>
          <p:cNvSpPr txBox="1"/>
          <p:nvPr/>
        </p:nvSpPr>
        <p:spPr>
          <a:xfrm>
            <a:off x="888275" y="1423506"/>
            <a:ext cx="539931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1)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헤더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형식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action protocol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src_ip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scr_port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-&gt;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dst_ip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dst_port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예시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alert http any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any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-&gt; $HOME_NET any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2)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흐름 제약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flow;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효과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역방향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스캔 노이즈 억제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오탐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비용 감소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3) sticky buffer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정규 패턴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http.method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content; 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→ 메서드 한정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http.uri.path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content;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nocase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  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→ 경로 한정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http.request_body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pcre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; 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→ 본문 패턴 매칭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원칙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버퍼 →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pcre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순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       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가능한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 +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nocase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우선</a:t>
            </a:r>
          </a:p>
          <a:p>
            <a:pPr>
              <a:buNone/>
            </a:pP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63D31-C6F5-7337-CDB0-5A29180B2B6B}"/>
              </a:ext>
            </a:extLst>
          </p:cNvPr>
          <p:cNvSpPr txBox="1"/>
          <p:nvPr/>
        </p:nvSpPr>
        <p:spPr>
          <a:xfrm>
            <a:off x="6644645" y="1423506"/>
            <a:ext cx="431945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4)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공격 유형 분류 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대분류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classtype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5)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심각도</a:t>
            </a: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priority;</a:t>
            </a:r>
          </a:p>
          <a:p>
            <a:pPr>
              <a:buNone/>
            </a:pP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6)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집계 옵션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fast_pattern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detection_filter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7)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관리 메타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sid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;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→ 고유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rev;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→ 개정 이력</a:t>
            </a:r>
          </a:p>
          <a:p>
            <a:pPr>
              <a:buNone/>
            </a:pP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None/>
            </a:pP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8)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메시지 규칙</a:t>
            </a: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형식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msg; 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→ 공격유형 분류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소분류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예시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msg:"SQLi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(POST)“;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4C31460-742C-9C27-F178-563FB948D605}"/>
              </a:ext>
            </a:extLst>
          </p:cNvPr>
          <p:cNvCxnSpPr/>
          <p:nvPr/>
        </p:nvCxnSpPr>
        <p:spPr>
          <a:xfrm>
            <a:off x="6148246" y="1489166"/>
            <a:ext cx="0" cy="4667794"/>
          </a:xfrm>
          <a:prstGeom prst="line">
            <a:avLst/>
          </a:prstGeom>
          <a:ln w="19050">
            <a:solidFill>
              <a:srgbClr val="FFA50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22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75192-64C3-0698-2A3A-578DAAD42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70BBFD8-D895-769C-565E-FDB458964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D8B7A09A-F9BD-8386-3C57-1DB89F79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899"/>
            <a:ext cx="10972800" cy="5217523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54A93FCC-89DA-C549-959D-48D752915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2954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6A41869D-0B7C-3BC0-EAE7-E957D57A5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190750"/>
            <a:ext cx="10544176" cy="561975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7C6C0F02-F619-E56A-49FA-7A015CF7D8D1}"/>
              </a:ext>
            </a:extLst>
          </p:cNvPr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Suricata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정책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_ 웹 </a:t>
            </a:r>
            <a:r>
              <a:rPr lang="en-US" altLang="ko-KR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애플리케이션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예시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27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CC74BF8A-2D65-5965-AAC3-5C6C4C7725E6}"/>
              </a:ext>
            </a:extLst>
          </p:cNvPr>
          <p:cNvSpPr/>
          <p:nvPr/>
        </p:nvSpPr>
        <p:spPr>
          <a:xfrm>
            <a:off x="1390650" y="1400175"/>
            <a:ext cx="27089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SQL Injection (SQL 삽입)</a:t>
            </a:r>
            <a:endParaRPr lang="en-US" sz="15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E4328BB-9A3F-35C3-F30B-A7E731A66577}"/>
              </a:ext>
            </a:extLst>
          </p:cNvPr>
          <p:cNvSpPr/>
          <p:nvPr/>
        </p:nvSpPr>
        <p:spPr>
          <a:xfrm>
            <a:off x="800100" y="1885950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논리</a:t>
            </a:r>
            <a:r>
              <a:rPr lang="en-US" sz="135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기반</a:t>
            </a: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탐지</a:t>
            </a:r>
            <a:endParaRPr lang="en-US" sz="13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6A56134A-E4FF-C746-27C9-5278EA3BFB7D}"/>
              </a:ext>
            </a:extLst>
          </p:cNvPr>
          <p:cNvSpPr/>
          <p:nvPr/>
        </p:nvSpPr>
        <p:spPr>
          <a:xfrm>
            <a:off x="847724" y="2216877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(GET)</a:t>
            </a:r>
            <a:r>
              <a:rPr lang="en-US" sz="900" b="1" dirty="0">
                <a:solidFill>
                  <a:srgbClr val="E0E0E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
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msg:"SQL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Logic(GET)";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http.uri.raw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:"/id=.*(%27|')(\+|%20|\s)*or(\+|%20|\s)*1(\+|%20|\s)*(%3d|=)(\+|%20|\s)*1/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priority:2; sid:1010101; rev:2;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A65FE60F-DDBE-E775-DB56-D510D1A45968}"/>
              </a:ext>
            </a:extLst>
          </p:cNvPr>
          <p:cNvSpPr/>
          <p:nvPr/>
        </p:nvSpPr>
        <p:spPr>
          <a:xfrm>
            <a:off x="800100" y="3938950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에러 기반 탐지</a:t>
            </a:r>
            <a:endParaRPr lang="en-US" sz="1350" dirty="0"/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6C161BD9-C873-056D-2E02-32433FF13B42}"/>
              </a:ext>
            </a:extLst>
          </p:cNvPr>
          <p:cNvSpPr/>
          <p:nvPr/>
        </p:nvSpPr>
        <p:spPr>
          <a:xfrm>
            <a:off x="800100" y="2866026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유니언 </a:t>
            </a:r>
            <a:r>
              <a:rPr lang="en-US" sz="135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기반</a:t>
            </a: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35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</a:t>
            </a: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350" dirty="0"/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4B596E9D-14EC-5351-8DAA-58A06920F7BC}"/>
              </a:ext>
            </a:extLst>
          </p:cNvPr>
          <p:cNvSpPr/>
          <p:nvPr/>
        </p:nvSpPr>
        <p:spPr>
          <a:xfrm>
            <a:off x="847724" y="5104085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블라인드</a:t>
            </a: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</a:t>
            </a:r>
            <a:r>
              <a:rPr lang="en-US" sz="135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</a:t>
            </a: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350" dirty="0"/>
          </a:p>
        </p:txBody>
      </p:sp>
      <p:pic>
        <p:nvPicPr>
          <p:cNvPr id="49" name="Image 5" descr="preencoded.png">
            <a:extLst>
              <a:ext uri="{FF2B5EF4-FFF2-40B4-BE49-F238E27FC236}">
                <a16:creationId xmlns:a16="http://schemas.microsoft.com/office/drawing/2014/main" id="{72184AA1-0D08-ECFD-C554-683D287D9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3225982"/>
            <a:ext cx="10544176" cy="561975"/>
          </a:xfrm>
          <a:prstGeom prst="rect">
            <a:avLst/>
          </a:prstGeom>
        </p:spPr>
      </p:pic>
      <p:sp>
        <p:nvSpPr>
          <p:cNvPr id="50" name="Text 3">
            <a:extLst>
              <a:ext uri="{FF2B5EF4-FFF2-40B4-BE49-F238E27FC236}">
                <a16:creationId xmlns:a16="http://schemas.microsoft.com/office/drawing/2014/main" id="{E16EA66F-B4B4-715F-E2CC-F2A0351E2A2E}"/>
              </a:ext>
            </a:extLst>
          </p:cNvPr>
          <p:cNvSpPr/>
          <p:nvPr/>
        </p:nvSpPr>
        <p:spPr>
          <a:xfrm>
            <a:off x="847724" y="3252109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(GET)</a:t>
            </a:r>
            <a:r>
              <a:rPr lang="en-US" sz="900" b="1" dirty="0">
                <a:solidFill>
                  <a:srgbClr val="E0E0E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
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msg:"SQL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UNION(GET)";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http.uri.raw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:"/(UNION|%55%4e%49%4f%4e)(?:\+|%20|\/\*.*?\*\/|\s)*(SELECT|%53%45%4c%45%43%54)/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priority:2; sid:1010201; rev:3;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" name="Image 5" descr="preencoded.png">
            <a:extLst>
              <a:ext uri="{FF2B5EF4-FFF2-40B4-BE49-F238E27FC236}">
                <a16:creationId xmlns:a16="http://schemas.microsoft.com/office/drawing/2014/main" id="{BF82C624-34B1-3B81-194F-B19826E8C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4262300"/>
            <a:ext cx="10544176" cy="696550"/>
          </a:xfrm>
          <a:prstGeom prst="rect">
            <a:avLst/>
          </a:prstGeom>
        </p:spPr>
      </p:pic>
      <p:sp>
        <p:nvSpPr>
          <p:cNvPr id="52" name="Text 3">
            <a:extLst>
              <a:ext uri="{FF2B5EF4-FFF2-40B4-BE49-F238E27FC236}">
                <a16:creationId xmlns:a16="http://schemas.microsoft.com/office/drawing/2014/main" id="{E41B795D-54F0-B006-B68E-6FB08F0B43DE}"/>
              </a:ext>
            </a:extLst>
          </p:cNvPr>
          <p:cNvSpPr/>
          <p:nvPr/>
        </p:nvSpPr>
        <p:spPr>
          <a:xfrm>
            <a:off x="847724" y="4288427"/>
            <a:ext cx="10368916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(POST)</a:t>
            </a:r>
            <a:r>
              <a:rPr lang="en-US" sz="900" b="1" dirty="0">
                <a:solidFill>
                  <a:srgbClr val="E0E0E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
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msg:"SQL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Error-based(POST)";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http.method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content:"POST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http.request_body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:"/(EXTRACTVALUE|%45%58%54%52%41%43%54%56%41%4c%55%45|UPDATEXML|%55%50%44%41%54%45%58%4d%4c)\s*\(/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priority:2; sid:1010302; rev:3;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3" name="Image 5" descr="preencoded.png">
            <a:extLst>
              <a:ext uri="{FF2B5EF4-FFF2-40B4-BE49-F238E27FC236}">
                <a16:creationId xmlns:a16="http://schemas.microsoft.com/office/drawing/2014/main" id="{1DC84816-EE3D-616A-1AAD-3189F5588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5484086"/>
            <a:ext cx="10544176" cy="696550"/>
          </a:xfrm>
          <a:prstGeom prst="rect">
            <a:avLst/>
          </a:prstGeom>
        </p:spPr>
      </p:pic>
      <p:sp>
        <p:nvSpPr>
          <p:cNvPr id="54" name="Text 3">
            <a:extLst>
              <a:ext uri="{FF2B5EF4-FFF2-40B4-BE49-F238E27FC236}">
                <a16:creationId xmlns:a16="http://schemas.microsoft.com/office/drawing/2014/main" id="{39A9B11C-9CC8-2248-080C-0B111FA3112B}"/>
              </a:ext>
            </a:extLst>
          </p:cNvPr>
          <p:cNvSpPr/>
          <p:nvPr/>
        </p:nvSpPr>
        <p:spPr>
          <a:xfrm>
            <a:off x="847724" y="5510213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  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시간기반 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(GET)</a:t>
            </a:r>
          </a:p>
          <a:p>
            <a:pPr>
              <a:lnSpc>
                <a:spcPts val="1200"/>
              </a:lnSpc>
            </a:pP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msg:"SQL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Blind-Time(GET)";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http.uri.raw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:"/(SLEEP|%53%4c%45%45%50)(?:\+|%20|\/\*.*?\*\/|\s)*(?:\(|%28)|(BENCHMARK|%42%45%4e%43%48%4d%41%52%4b)(?:\+|%20|\/\*.*?\*\/|\s)*(?:\(|%28)/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priority:2; sid:1010501; rev:3;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9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B7C8D-DD97-F5B6-3BF1-6F0D6441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56CE4C4-8C75-0858-6C45-63B94354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67FC8AAD-9ACB-8DF3-C900-A209574B8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899"/>
            <a:ext cx="10972800" cy="5217523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1BF31A5D-34D5-BD69-74A8-A814EA7F3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2954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C493BADE-853E-0EA0-737A-1AC9A79CE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190750"/>
            <a:ext cx="10544176" cy="692333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51677580-32E6-66F2-CEFC-9BBE01415D9F}"/>
              </a:ext>
            </a:extLst>
          </p:cNvPr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Suricata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정책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_ 웹 </a:t>
            </a:r>
            <a:r>
              <a:rPr lang="en-US" altLang="ko-KR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애플리케이션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예시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27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EAAB8B56-F5FD-DF54-4210-A480ABBD4679}"/>
              </a:ext>
            </a:extLst>
          </p:cNvPr>
          <p:cNvSpPr/>
          <p:nvPr/>
        </p:nvSpPr>
        <p:spPr>
          <a:xfrm>
            <a:off x="1390650" y="1400175"/>
            <a:ext cx="27089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XSS (Cross-Site Scripting)</a:t>
            </a:r>
            <a:endParaRPr lang="en-US" altLang="ko-KR" sz="15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3F1CD09-4A06-BA72-0BC8-507933ACE905}"/>
              </a:ext>
            </a:extLst>
          </p:cNvPr>
          <p:cNvSpPr/>
          <p:nvPr/>
        </p:nvSpPr>
        <p:spPr>
          <a:xfrm>
            <a:off x="800100" y="1885950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반사형</a:t>
            </a: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(Reflected)</a:t>
            </a:r>
            <a:endParaRPr lang="en-US" sz="13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2140910E-51B4-0929-AA30-3E96305AFFE6}"/>
              </a:ext>
            </a:extLst>
          </p:cNvPr>
          <p:cNvSpPr/>
          <p:nvPr/>
        </p:nvSpPr>
        <p:spPr>
          <a:xfrm>
            <a:off x="847724" y="2216877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(GET)</a:t>
            </a:r>
            <a:r>
              <a:rPr lang="en-US" sz="900" b="1" dirty="0">
                <a:solidFill>
                  <a:srgbClr val="E0E0E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
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msg:"XSS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Reflected(GET)";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http.uri.raw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:"/((%3c|&lt;)\s*script\b)|((%3c|&lt;)[^&gt;]*\bon(?: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error|load|click|mouseover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)\b(?:\+|%20|\s)*(?:=|%3[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dD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]))|(\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bjavascript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\s*:(?:%20|\+)?|%6a%61%76%61%73%63%72%69%70%74\s*:)/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priority:2; sid:1020101; rev:6;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7F1D06E8-9FD3-3C91-56EE-2238BBAB8635}"/>
              </a:ext>
            </a:extLst>
          </p:cNvPr>
          <p:cNvSpPr/>
          <p:nvPr/>
        </p:nvSpPr>
        <p:spPr>
          <a:xfrm>
            <a:off x="800100" y="3206727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저장형</a:t>
            </a: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Stored)</a:t>
            </a:r>
            <a:endParaRPr lang="en-US" sz="1350" dirty="0"/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8372D008-4C7A-B7EA-FB9A-873350DA1EB5}"/>
              </a:ext>
            </a:extLst>
          </p:cNvPr>
          <p:cNvSpPr/>
          <p:nvPr/>
        </p:nvSpPr>
        <p:spPr>
          <a:xfrm>
            <a:off x="847724" y="4611223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DOM</a:t>
            </a:r>
            <a:endParaRPr lang="en-US" sz="1350" dirty="0"/>
          </a:p>
        </p:txBody>
      </p:sp>
      <p:pic>
        <p:nvPicPr>
          <p:cNvPr id="51" name="Image 5" descr="preencoded.png">
            <a:extLst>
              <a:ext uri="{FF2B5EF4-FFF2-40B4-BE49-F238E27FC236}">
                <a16:creationId xmlns:a16="http://schemas.microsoft.com/office/drawing/2014/main" id="{D442896D-D94B-47D8-0C41-51240094A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3530077"/>
            <a:ext cx="10544176" cy="696550"/>
          </a:xfrm>
          <a:prstGeom prst="rect">
            <a:avLst/>
          </a:prstGeom>
        </p:spPr>
      </p:pic>
      <p:sp>
        <p:nvSpPr>
          <p:cNvPr id="52" name="Text 3">
            <a:extLst>
              <a:ext uri="{FF2B5EF4-FFF2-40B4-BE49-F238E27FC236}">
                <a16:creationId xmlns:a16="http://schemas.microsoft.com/office/drawing/2014/main" id="{6B19D091-635D-9790-1D9A-51B7B302A35B}"/>
              </a:ext>
            </a:extLst>
          </p:cNvPr>
          <p:cNvSpPr/>
          <p:nvPr/>
        </p:nvSpPr>
        <p:spPr>
          <a:xfrm>
            <a:off x="847724" y="3556204"/>
            <a:ext cx="10368916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(POST)</a:t>
            </a:r>
            <a:r>
              <a:rPr lang="en-US" sz="900" b="1" dirty="0">
                <a:solidFill>
                  <a:srgbClr val="E0E0E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
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msg:"XSS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Stored(POST)";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http.method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content:"POST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http.request_body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:"/((%3c|&lt;)\s*script\b)|((%3c|&lt;)[^&gt;]*\bon[a-z]+\b(?:\+|%20|\s)*(?:=|%3[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dD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]))|(\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bjavascript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\s*:(?:%20|\+)?|%6a%61%76%61%73%63%72%69%70%74\s*:)/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priority:2; sid:1020202; rev:6;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3" name="Image 5" descr="preencoded.png">
            <a:extLst>
              <a:ext uri="{FF2B5EF4-FFF2-40B4-BE49-F238E27FC236}">
                <a16:creationId xmlns:a16="http://schemas.microsoft.com/office/drawing/2014/main" id="{CBFB86A8-7F37-66FD-FD2B-84A319C6B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4991223"/>
            <a:ext cx="10544176" cy="836727"/>
          </a:xfrm>
          <a:prstGeom prst="rect">
            <a:avLst/>
          </a:prstGeom>
        </p:spPr>
      </p:pic>
      <p:sp>
        <p:nvSpPr>
          <p:cNvPr id="54" name="Text 3">
            <a:extLst>
              <a:ext uri="{FF2B5EF4-FFF2-40B4-BE49-F238E27FC236}">
                <a16:creationId xmlns:a16="http://schemas.microsoft.com/office/drawing/2014/main" id="{9301C533-7545-DB45-F57A-63306C9A953C}"/>
              </a:ext>
            </a:extLst>
          </p:cNvPr>
          <p:cNvSpPr/>
          <p:nvPr/>
        </p:nvSpPr>
        <p:spPr>
          <a:xfrm>
            <a:off x="847724" y="5017351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 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(RESP)</a:t>
            </a:r>
          </a:p>
          <a:p>
            <a:pPr>
              <a:lnSpc>
                <a:spcPts val="1200"/>
              </a:lnSpc>
            </a:pP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$HOME_NET any -&gt; any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msg:"XSS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DOM(RESP)";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flow:from_server,established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file_data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:"/((location\.(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hash|search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))|(document\.(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URL|location|referrer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))|(window\.name)).{0,120}(document\.write|innerHTML|outerHTML|insertAdjacentHTML|eval|Function|setTimeout|setInterval)|(document\.write|innerHTML|outerHTML|insertAdjacentHTML|eval|Function|setTimeout|setInterval).{0,120}((location\.(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hash|search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))|(document\.(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URL|location|referrer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))|(window\.name))/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priority:3; sid:1020303; rev:1;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classtype:web-application-activity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9496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FB5F2-9469-D310-03FB-2CCF4DC32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C1D095E-C73A-1888-4BBE-192FD9C0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BDA4A298-B69B-05C3-2392-4E1650D5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899"/>
            <a:ext cx="10972800" cy="5217523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E7DFECA8-5014-E82C-E59D-0B8F10A1F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2954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99ECFAFC-CA0A-4768-5F0C-4611B06F5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190750"/>
            <a:ext cx="10544176" cy="692333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2CD5A6C-FFDF-4EFC-1A0C-C12F0FA54ECC}"/>
              </a:ext>
            </a:extLst>
          </p:cNvPr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Suricata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정책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_ 웹 </a:t>
            </a:r>
            <a:r>
              <a:rPr lang="en-US" altLang="ko-KR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애플리케이션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예시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27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3EA899C6-5CEA-48D2-0B97-758D1EBB5893}"/>
              </a:ext>
            </a:extLst>
          </p:cNvPr>
          <p:cNvSpPr/>
          <p:nvPr/>
        </p:nvSpPr>
        <p:spPr>
          <a:xfrm>
            <a:off x="1390650" y="1400175"/>
            <a:ext cx="3124200" cy="3222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Command Injection  (</a:t>
            </a:r>
            <a:r>
              <a:rPr lang="en-US" altLang="ko-KR" sz="15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명령어</a:t>
            </a:r>
            <a:r>
              <a:rPr lang="en-US" altLang="ko-KR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삽입</a:t>
            </a:r>
            <a:r>
              <a:rPr lang="en-US" altLang="ko-KR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sz="15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E3CCEA6-1B8F-D4A6-B286-EA813B68F114}"/>
              </a:ext>
            </a:extLst>
          </p:cNvPr>
          <p:cNvSpPr/>
          <p:nvPr/>
        </p:nvSpPr>
        <p:spPr>
          <a:xfrm>
            <a:off x="800100" y="1885950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In-band</a:t>
            </a:r>
            <a:endParaRPr lang="en-US" sz="13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B9D3D849-EDE4-5A00-E4AD-36BC0F451641}"/>
              </a:ext>
            </a:extLst>
          </p:cNvPr>
          <p:cNvSpPr/>
          <p:nvPr/>
        </p:nvSpPr>
        <p:spPr>
          <a:xfrm>
            <a:off x="847724" y="2216877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(POST)</a:t>
            </a:r>
            <a:r>
              <a:rPr lang="en-US" sz="900" b="1" dirty="0">
                <a:solidFill>
                  <a:srgbClr val="E0E0E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
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(msg:"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Cmd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Injection In-band(POST)";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http.uri.raw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content:"/vulnerabilities/exec/";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nocase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http.method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content:"POST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http.request_body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:"/(?:%26%26|%7C|%3B|&amp;&amp;|\x7C|\x3B)(?:\+|%20|\s)*(?!(?: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sleep|ping|timeout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|\[|%5[Bb]|test)\b)(?: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id|whoami|uname|ifconfig|pwd|ls|cat|netstat|wget|curl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)\b/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priority:2; sid:1030102; rev:11;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9C2E0EF9-4705-C545-99E0-530F540976A8}"/>
              </a:ext>
            </a:extLst>
          </p:cNvPr>
          <p:cNvSpPr/>
          <p:nvPr/>
        </p:nvSpPr>
        <p:spPr>
          <a:xfrm>
            <a:off x="800100" y="3206727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Blind</a:t>
            </a:r>
            <a:endParaRPr lang="en-US" sz="1350" dirty="0"/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B318BEEF-EEE1-076C-A166-359802F9F153}"/>
              </a:ext>
            </a:extLst>
          </p:cNvPr>
          <p:cNvSpPr/>
          <p:nvPr/>
        </p:nvSpPr>
        <p:spPr>
          <a:xfrm>
            <a:off x="847724" y="4768487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Out-of-band(OOB)</a:t>
            </a:r>
            <a:endParaRPr lang="en-US" sz="1350" dirty="0"/>
          </a:p>
        </p:txBody>
      </p:sp>
      <p:pic>
        <p:nvPicPr>
          <p:cNvPr id="51" name="Image 5" descr="preencoded.png">
            <a:extLst>
              <a:ext uri="{FF2B5EF4-FFF2-40B4-BE49-F238E27FC236}">
                <a16:creationId xmlns:a16="http://schemas.microsoft.com/office/drawing/2014/main" id="{BB3FF3EA-89A3-9095-43CF-9DA27407C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3530077"/>
            <a:ext cx="10544176" cy="870802"/>
          </a:xfrm>
          <a:prstGeom prst="rect">
            <a:avLst/>
          </a:prstGeom>
        </p:spPr>
      </p:pic>
      <p:sp>
        <p:nvSpPr>
          <p:cNvPr id="52" name="Text 3">
            <a:extLst>
              <a:ext uri="{FF2B5EF4-FFF2-40B4-BE49-F238E27FC236}">
                <a16:creationId xmlns:a16="http://schemas.microsoft.com/office/drawing/2014/main" id="{CB105068-145D-E49E-25A6-0A950AF8EB85}"/>
              </a:ext>
            </a:extLst>
          </p:cNvPr>
          <p:cNvSpPr/>
          <p:nvPr/>
        </p:nvSpPr>
        <p:spPr>
          <a:xfrm>
            <a:off x="847724" y="3556204"/>
            <a:ext cx="10368916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Boolean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기반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(GET)</a:t>
            </a:r>
            <a:r>
              <a:rPr lang="en-US" sz="900" b="1" dirty="0">
                <a:solidFill>
                  <a:srgbClr val="E0E0E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
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(msg:"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Cmd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Injection Blind-Boolean(GET)";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http.uri.raw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content:"/vulnerabilities/exec/";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nocase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:"/(?:%26%26|%7C|%3B|&amp;&amp;|\x7C|\x3B|\x60|\$\()(?:\+|%20|\s)*(?:(?:%5[Bb]|\[)(?:\+|%20|\s)*(?:\d+)?(?:\+|%20|\s)*(?:-eq|-ne|-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lt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|-le|-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gt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|-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ge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|=|!=)(?:\+|%20|\s)*(?:\d+)?(?:\+|%20|\s)*(?:%5[Dd]|\])|test(?:\+|%20|\s)+(?:-e|-f|-d|-w|-r|-x|-s|-n|-z))/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:!"/\b(?: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id|whoami|uname|ifconfig|pwd|ls|cat|netstat|wget|curl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)\b/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:!"/\b(?: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sleep|ping|timeout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)\b/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priority:2; sid:1030201; rev:5;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3" name="Image 5" descr="preencoded.png">
            <a:extLst>
              <a:ext uri="{FF2B5EF4-FFF2-40B4-BE49-F238E27FC236}">
                <a16:creationId xmlns:a16="http://schemas.microsoft.com/office/drawing/2014/main" id="{8C7E120D-1637-6F9D-00C2-4E7F585D6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5148488"/>
            <a:ext cx="10544176" cy="657102"/>
          </a:xfrm>
          <a:prstGeom prst="rect">
            <a:avLst/>
          </a:prstGeom>
        </p:spPr>
      </p:pic>
      <p:sp>
        <p:nvSpPr>
          <p:cNvPr id="54" name="Text 3">
            <a:extLst>
              <a:ext uri="{FF2B5EF4-FFF2-40B4-BE49-F238E27FC236}">
                <a16:creationId xmlns:a16="http://schemas.microsoft.com/office/drawing/2014/main" id="{89AF0A26-F9F4-E395-A172-C1E12CEA87C7}"/>
              </a:ext>
            </a:extLst>
          </p:cNvPr>
          <p:cNvSpPr/>
          <p:nvPr/>
        </p:nvSpPr>
        <p:spPr>
          <a:xfrm>
            <a:off x="847724" y="5174615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 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DNS</a:t>
            </a:r>
          </a:p>
          <a:p>
            <a:pPr>
              <a:lnSpc>
                <a:spcPts val="1200"/>
              </a:lnSpc>
            </a:pP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dns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$HOME_NET any -&gt; $EXTERNAL_NET 53 (msg:"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Cmd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Injection OOB(DNS)";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xbits:isset,cmdi.marker,track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ip_src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dns.query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content:".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oob.lab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nocase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classtype:trojan-activity</a:t>
            </a:r>
            <a:r>
              <a:rPr 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priority:1; sid:1030411; rev:4;)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6542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304B9-7A41-497A-2291-B42615C98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FB958DA-2E4B-CB6D-5F18-90FD2C72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95FAF827-3995-9F50-CD40-8F91201D7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10972800" cy="3002644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0990BAB0-564D-78EC-08D3-ED45B9AFB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2954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44CBCD98-3006-379A-534C-DB428CDE9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190751"/>
            <a:ext cx="10544176" cy="707220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48124F18-5833-A369-4244-F8D02C13078A}"/>
              </a:ext>
            </a:extLst>
          </p:cNvPr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Suricata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정책 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_ 웹 </a:t>
            </a:r>
            <a:r>
              <a:rPr lang="en-US" altLang="ko-KR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애플리케이션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예시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27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2D02D188-7D0B-C35F-0CA3-637C4C314872}"/>
              </a:ext>
            </a:extLst>
          </p:cNvPr>
          <p:cNvSpPr/>
          <p:nvPr/>
        </p:nvSpPr>
        <p:spPr>
          <a:xfrm>
            <a:off x="1390650" y="1400175"/>
            <a:ext cx="3124200" cy="3222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File Inclusion</a:t>
            </a:r>
            <a:endParaRPr lang="en-US" altLang="ko-KR" sz="15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2C0681B-596E-DDEF-127E-08D9EF78CC94}"/>
              </a:ext>
            </a:extLst>
          </p:cNvPr>
          <p:cNvSpPr/>
          <p:nvPr/>
        </p:nvSpPr>
        <p:spPr>
          <a:xfrm>
            <a:off x="800100" y="1885950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LFI</a:t>
            </a:r>
            <a:endParaRPr lang="en-US" sz="13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5BFDE677-F7FB-A55E-7FCB-1E9FCE01FCB7}"/>
              </a:ext>
            </a:extLst>
          </p:cNvPr>
          <p:cNvSpPr/>
          <p:nvPr/>
        </p:nvSpPr>
        <p:spPr>
          <a:xfrm>
            <a:off x="847724" y="2216877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</a:t>
            </a:r>
            <a:r>
              <a:rPr lang="en-US" altLang="ko-KR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(GET)</a:t>
            </a:r>
            <a:b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</a:b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msg:"LFI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Sensitive(GET)";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http.uri.raw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:"/(?: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etc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\/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passwd|etc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\/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shadow|etc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\/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hosts|proc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\/self\/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environ|var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\/log\/auth\.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log|windows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(?:\/|\\|%5c)win\.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ini|boot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\.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ini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priority:1; sid:1040101; rev:2;)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DDA20ACF-5943-429F-F66C-CE4F046A7DE1}"/>
              </a:ext>
            </a:extLst>
          </p:cNvPr>
          <p:cNvSpPr/>
          <p:nvPr/>
        </p:nvSpPr>
        <p:spPr>
          <a:xfrm>
            <a:off x="800100" y="2971802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RFI</a:t>
            </a:r>
            <a:endParaRPr lang="en-US" sz="1350" dirty="0"/>
          </a:p>
        </p:txBody>
      </p:sp>
      <p:pic>
        <p:nvPicPr>
          <p:cNvPr id="51" name="Image 5" descr="preencoded.png">
            <a:extLst>
              <a:ext uri="{FF2B5EF4-FFF2-40B4-BE49-F238E27FC236}">
                <a16:creationId xmlns:a16="http://schemas.microsoft.com/office/drawing/2014/main" id="{3E8E69BC-DB25-1C94-6C95-76B9ACE71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3295152"/>
            <a:ext cx="10544176" cy="560204"/>
          </a:xfrm>
          <a:prstGeom prst="rect">
            <a:avLst/>
          </a:prstGeom>
        </p:spPr>
      </p:pic>
      <p:sp>
        <p:nvSpPr>
          <p:cNvPr id="52" name="Text 3">
            <a:extLst>
              <a:ext uri="{FF2B5EF4-FFF2-40B4-BE49-F238E27FC236}">
                <a16:creationId xmlns:a16="http://schemas.microsoft.com/office/drawing/2014/main" id="{77F9D8AC-369D-FD06-FDAD-BD33508BC426}"/>
              </a:ext>
            </a:extLst>
          </p:cNvPr>
          <p:cNvSpPr/>
          <p:nvPr/>
        </p:nvSpPr>
        <p:spPr>
          <a:xfrm>
            <a:off x="847724" y="3321279"/>
            <a:ext cx="10368916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(POST)</a:t>
            </a:r>
            <a:b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</a:b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msg:"RFI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Attempt(POST)";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http.method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content:"POST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http.request_body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:"/(?:^|&amp;)(?: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page|file|include|inc|path|template|tmpl|tpl|module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)=(?:https?:\/\/)[A-Za-z0-9._:%\/?#=&amp;-]{6,}/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priority:1; sid:1040202; rev:2;)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288513B1-ED85-9A21-648E-504BD4DEF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25723"/>
            <a:ext cx="10972800" cy="2151277"/>
          </a:xfrm>
          <a:prstGeom prst="rect">
            <a:avLst/>
          </a:prstGeom>
        </p:spPr>
      </p:pic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8F519516-104C-875A-5EA8-A7A7DB50B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4516223"/>
            <a:ext cx="476250" cy="476250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4ECDA7FB-A46F-C93B-DB8B-9592E7EA9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5411574"/>
            <a:ext cx="10544176" cy="585732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67C186B9-E12D-2CAA-B936-FA4305BD241E}"/>
              </a:ext>
            </a:extLst>
          </p:cNvPr>
          <p:cNvSpPr/>
          <p:nvPr/>
        </p:nvSpPr>
        <p:spPr>
          <a:xfrm>
            <a:off x="1390650" y="4620998"/>
            <a:ext cx="3124200" cy="3222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Malicious Upload</a:t>
            </a:r>
            <a:endParaRPr lang="en-US" altLang="ko-KR" sz="15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FE6340E-615A-9940-0629-6816FA817090}"/>
              </a:ext>
            </a:extLst>
          </p:cNvPr>
          <p:cNvSpPr/>
          <p:nvPr/>
        </p:nvSpPr>
        <p:spPr>
          <a:xfrm>
            <a:off x="800100" y="5106773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악성 스크립트</a:t>
            </a: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(.html .</a:t>
            </a:r>
            <a:r>
              <a:rPr lang="en-US" altLang="ko-KR" sz="135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js</a:t>
            </a: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 </a:t>
            </a:r>
            <a:r>
              <a:rPr lang="ko-KR" alt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업로드</a:t>
            </a:r>
            <a:endParaRPr lang="en-US" sz="13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A3840FA-784E-9C1C-ED9D-F0FA35533C84}"/>
              </a:ext>
            </a:extLst>
          </p:cNvPr>
          <p:cNvSpPr/>
          <p:nvPr/>
        </p:nvSpPr>
        <p:spPr>
          <a:xfrm>
            <a:off x="847724" y="5437700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(POST)</a:t>
            </a:r>
          </a:p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http any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any (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msg:"File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Upload HTML/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JS+Script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(POST)";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flow:to_server,established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http.method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content:"POST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http.request_body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:"/filename\s*=\s*\"[^\"\n]+?\.(?:html?|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js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)\"/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pcre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:"/(&lt;|%3c)\s*script\b/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classtype:web-application-attack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priority:1; sid:1050502; rev:2;)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14568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D7B9-6DBB-C97E-F0DC-FF4805724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F1E7B1F-B09E-22BC-78E5-C98DAAD9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40E7EA1B-3E6C-FDEE-71C5-F07E0059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1"/>
            <a:ext cx="10972800" cy="25230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32EA936E-538C-2377-54EB-66152D4C7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817071"/>
            <a:ext cx="10544176" cy="438858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F7A5C1D-5CEC-3F2E-250D-A41B089C7E7B}"/>
              </a:ext>
            </a:extLst>
          </p:cNvPr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Suricata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정책 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_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서비스 거부 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(Dos),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및 서비스 공격 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예시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27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9A28506-D6B4-4753-964F-7211E45DF6F7}"/>
              </a:ext>
            </a:extLst>
          </p:cNvPr>
          <p:cNvSpPr/>
          <p:nvPr/>
        </p:nvSpPr>
        <p:spPr>
          <a:xfrm>
            <a:off x="800100" y="1512270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TCP SYN Flood</a:t>
            </a:r>
            <a:endParaRPr lang="en-US" sz="13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789B9733-958E-4DA3-42FC-7307F73DD1CD}"/>
              </a:ext>
            </a:extLst>
          </p:cNvPr>
          <p:cNvSpPr/>
          <p:nvPr/>
        </p:nvSpPr>
        <p:spPr>
          <a:xfrm>
            <a:off x="847724" y="1843197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tcp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any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[80,443] (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msg:"SYN-Flood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(TCP)";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flags:S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flow:to_server,stateless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threshold:type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both,track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by_src,count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1000,seconds 5;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classtype:attempted-dos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priority:1; sid:2010100; rev:4;)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CEB87883-2636-D4F1-D957-4D1674708A46}"/>
              </a:ext>
            </a:extLst>
          </p:cNvPr>
          <p:cNvSpPr/>
          <p:nvPr/>
        </p:nvSpPr>
        <p:spPr>
          <a:xfrm>
            <a:off x="800100" y="2504240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ICMP Smurf</a:t>
            </a:r>
            <a:endParaRPr lang="en-US" sz="1350" b="1" dirty="0"/>
          </a:p>
        </p:txBody>
      </p:sp>
      <p:pic>
        <p:nvPicPr>
          <p:cNvPr id="51" name="Image 5" descr="preencoded.png">
            <a:extLst>
              <a:ext uri="{FF2B5EF4-FFF2-40B4-BE49-F238E27FC236}">
                <a16:creationId xmlns:a16="http://schemas.microsoft.com/office/drawing/2014/main" id="{121E8FE5-5C12-4D8B-C5C9-38FC65A9A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2827590"/>
            <a:ext cx="10544176" cy="438857"/>
          </a:xfrm>
          <a:prstGeom prst="rect">
            <a:avLst/>
          </a:prstGeom>
        </p:spPr>
      </p:pic>
      <p:sp>
        <p:nvSpPr>
          <p:cNvPr id="52" name="Text 3">
            <a:extLst>
              <a:ext uri="{FF2B5EF4-FFF2-40B4-BE49-F238E27FC236}">
                <a16:creationId xmlns:a16="http://schemas.microsoft.com/office/drawing/2014/main" id="{EEF2B2A6-BF1D-62BD-9BB0-248EC8983ED2}"/>
              </a:ext>
            </a:extLst>
          </p:cNvPr>
          <p:cNvSpPr/>
          <p:nvPr/>
        </p:nvSpPr>
        <p:spPr>
          <a:xfrm>
            <a:off x="847724" y="2853717"/>
            <a:ext cx="10368916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icmp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$EXTERNAL_NET any -&gt; $HOME_NET any (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msg:"Smurf-Reply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(ICMP)"; itype:0;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threshold:type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both,track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by_dst,count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200,seconds 5;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classtype:attempted-dos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priority:1; sid:2020100; rev:2;)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9832A33C-DC48-02FE-5D3D-7EE8396AB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114802"/>
            <a:ext cx="10972800" cy="2547255"/>
          </a:xfrm>
          <a:prstGeom prst="rect">
            <a:avLst/>
          </a:prstGeom>
        </p:spPr>
      </p:pic>
      <p:pic>
        <p:nvPicPr>
          <p:cNvPr id="11" name="Image 5" descr="preencoded.png">
            <a:extLst>
              <a:ext uri="{FF2B5EF4-FFF2-40B4-BE49-F238E27FC236}">
                <a16:creationId xmlns:a16="http://schemas.microsoft.com/office/drawing/2014/main" id="{BE3B53F2-1FB0-4080-DEDF-B9DCAD6AB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4777470"/>
            <a:ext cx="10544176" cy="53966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66E4856B-82E5-E212-D74F-E008676D9F2B}"/>
              </a:ext>
            </a:extLst>
          </p:cNvPr>
          <p:cNvSpPr/>
          <p:nvPr/>
        </p:nvSpPr>
        <p:spPr>
          <a:xfrm>
            <a:off x="800100" y="4472669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Brute Force / Password Spraying</a:t>
            </a:r>
            <a:endParaRPr lang="en-US" sz="135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B94241B3-45E1-2940-C271-0C9D8AF109EE}"/>
              </a:ext>
            </a:extLst>
          </p:cNvPr>
          <p:cNvSpPr/>
          <p:nvPr/>
        </p:nvSpPr>
        <p:spPr>
          <a:xfrm>
            <a:off x="847724" y="4803596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 (TCP)</a:t>
            </a:r>
          </a:p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tcp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any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22 (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msg:"Brute-Force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(SSH)";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flags:S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flow:to_server,stateless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threshold:type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both,track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by_src,count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50,seconds 30;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classtype:attempted-recon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priority:2; sid:3010100; rev:1;)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" name="Image 5" descr="preencoded.png">
            <a:extLst>
              <a:ext uri="{FF2B5EF4-FFF2-40B4-BE49-F238E27FC236}">
                <a16:creationId xmlns:a16="http://schemas.microsoft.com/office/drawing/2014/main" id="{9D388CF8-7EE3-A11F-3EE6-6967D6EB0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5803982"/>
            <a:ext cx="10544176" cy="557134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6AE68478-C545-22F4-8B24-55A39D70F69E}"/>
              </a:ext>
            </a:extLst>
          </p:cNvPr>
          <p:cNvSpPr/>
          <p:nvPr/>
        </p:nvSpPr>
        <p:spPr>
          <a:xfrm>
            <a:off x="800100" y="5499181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Scan/</a:t>
            </a:r>
            <a:r>
              <a:rPr lang="en-US" altLang="ko-KR" sz="135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Bruteforce</a:t>
            </a:r>
            <a:endParaRPr lang="en-US" sz="13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68449C96-82DA-135C-2EB9-903046A3BFB4}"/>
              </a:ext>
            </a:extLst>
          </p:cNvPr>
          <p:cNvSpPr/>
          <p:nvPr/>
        </p:nvSpPr>
        <p:spPr>
          <a:xfrm>
            <a:off x="847724" y="5830108"/>
            <a:ext cx="10281829" cy="485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#   (TCP)</a:t>
            </a:r>
          </a:p>
          <a:p>
            <a:pPr>
              <a:lnSpc>
                <a:spcPts val="1200"/>
              </a:lnSpc>
            </a:pP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alert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tcp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any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any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-&gt; $HOME_NET 445 (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msg:"Scan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/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Bruteforce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(SMB)";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flags:S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flow:to_server,stateless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threshold:type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both,track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by_src,count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 80,seconds 30; </a:t>
            </a:r>
            <a:r>
              <a:rPr lang="en-US" sz="9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classtype:attempted-recon</a:t>
            </a:r>
            <a:r>
              <a:rPr lang="en-US" sz="900" b="1" dirty="0">
                <a:latin typeface="Noto Sans KR" panose="020B0200000000000000" pitchFamily="50" charset="-127"/>
                <a:ea typeface="Noto Sans KR" panose="020B0200000000000000" pitchFamily="50" charset="-127"/>
                <a:cs typeface="Courier New" pitchFamily="34" charset="-120"/>
              </a:rPr>
              <a:t>; priority:3; sid:3030100; rev:1;)</a:t>
            </a:r>
            <a:endParaRPr 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2376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CC98-5564-B3CF-7DE2-B1A846139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E01E888-BCCC-71DF-9974-9B2A23A7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" y="952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29" name="Text 12">
            <a:extLst>
              <a:ext uri="{FF2B5EF4-FFF2-40B4-BE49-F238E27FC236}">
                <a16:creationId xmlns:a16="http://schemas.microsoft.com/office/drawing/2014/main" id="{74BC7880-9EBC-E3A1-804B-9BB0E42CC041}"/>
              </a:ext>
            </a:extLst>
          </p:cNvPr>
          <p:cNvSpPr/>
          <p:nvPr/>
        </p:nvSpPr>
        <p:spPr>
          <a:xfrm>
            <a:off x="6823025" y="3905250"/>
            <a:ext cx="1108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68610D6-FE78-2110-88AE-72B3468E0C63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분석 및 시각화 대시보드</a:t>
            </a:r>
            <a:endParaRPr lang="en-US" sz="27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3E9B797-18F7-C19A-58D1-B684C3A66935}"/>
              </a:ext>
            </a:extLst>
          </p:cNvPr>
          <p:cNvSpPr/>
          <p:nvPr/>
        </p:nvSpPr>
        <p:spPr>
          <a:xfrm>
            <a:off x="609600" y="1181100"/>
            <a:ext cx="5257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데이터 필드</a:t>
            </a:r>
            <a:endParaRPr lang="en-US" sz="1800" dirty="0"/>
          </a:p>
        </p:txBody>
      </p:sp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820D30F9-DAC7-897B-F0E5-2BFBB470E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" y="1724025"/>
            <a:ext cx="5257800" cy="485775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25D345BA-5D2F-573D-31F0-915E0D62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90976"/>
            <a:ext cx="5257800" cy="447675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0B1E63E1-56A5-A3D0-A8FF-7E668D36E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" y="2655298"/>
            <a:ext cx="5253990" cy="571500"/>
          </a:xfrm>
          <a:prstGeom prst="rect">
            <a:avLst/>
          </a:prstGeom>
        </p:spPr>
      </p:pic>
      <p:pic>
        <p:nvPicPr>
          <p:cNvPr id="10" name="Image 9" descr="preencoded.png">
            <a:extLst>
              <a:ext uri="{FF2B5EF4-FFF2-40B4-BE49-F238E27FC236}">
                <a16:creationId xmlns:a16="http://schemas.microsoft.com/office/drawing/2014/main" id="{160ACD02-8327-DD7B-4CB9-B113076F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233057"/>
            <a:ext cx="5257800" cy="571500"/>
          </a:xfrm>
          <a:prstGeom prst="rect">
            <a:avLst/>
          </a:prstGeom>
        </p:spPr>
      </p:pic>
      <p:pic>
        <p:nvPicPr>
          <p:cNvPr id="11" name="Image 11" descr="preencoded.png">
            <a:extLst>
              <a:ext uri="{FF2B5EF4-FFF2-40B4-BE49-F238E27FC236}">
                <a16:creationId xmlns:a16="http://schemas.microsoft.com/office/drawing/2014/main" id="{AADBB3EC-F7FB-DABC-82D9-843BAE09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7075"/>
            <a:ext cx="5257800" cy="571500"/>
          </a:xfrm>
          <a:prstGeom prst="rect">
            <a:avLst/>
          </a:prstGeom>
        </p:spPr>
      </p:pic>
      <p:sp>
        <p:nvSpPr>
          <p:cNvPr id="12" name="Text 12">
            <a:extLst>
              <a:ext uri="{FF2B5EF4-FFF2-40B4-BE49-F238E27FC236}">
                <a16:creationId xmlns:a16="http://schemas.microsoft.com/office/drawing/2014/main" id="{897D453A-9F09-1907-0B43-F3797A58C4E7}"/>
              </a:ext>
            </a:extLst>
          </p:cNvPr>
          <p:cNvSpPr/>
          <p:nvPr/>
        </p:nvSpPr>
        <p:spPr>
          <a:xfrm>
            <a:off x="6324600" y="1181100"/>
            <a:ext cx="5257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</a:t>
            </a: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대시보드 스크린샷</a:t>
            </a:r>
            <a:endParaRPr lang="en-US" sz="1800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E5559DD2-42D2-AEA4-D8E1-F4A29DE7C00E}"/>
              </a:ext>
            </a:extLst>
          </p:cNvPr>
          <p:cNvSpPr/>
          <p:nvPr/>
        </p:nvSpPr>
        <p:spPr>
          <a:xfrm>
            <a:off x="6400800" y="5448300"/>
            <a:ext cx="6309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탐지된 모든 위협 데이터를 실시간으로 모니터링하고 분석할 수 있습니다.</a:t>
            </a:r>
            <a:endParaRPr lang="en-US" sz="1050" dirty="0"/>
          </a:p>
        </p:txBody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FFF2E4E0-692C-7A6A-ABED-AE2170463EAD}"/>
              </a:ext>
            </a:extLst>
          </p:cNvPr>
          <p:cNvSpPr/>
          <p:nvPr/>
        </p:nvSpPr>
        <p:spPr>
          <a:xfrm>
            <a:off x="6400800" y="5715000"/>
            <a:ext cx="6309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지리적 위치 기반 공격 추적과 다양한 필터링 옵션을 통해 효율적인 보안 관리를 지원합니다.</a:t>
            </a:r>
            <a:endParaRPr lang="en-US" sz="1050" dirty="0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65D57B7A-78C3-C7B5-5E17-122DD039A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" y="1821316"/>
            <a:ext cx="342900" cy="342900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94A9BA53-7AC4-7920-E5FE-5F53A0523CEC}"/>
              </a:ext>
            </a:extLst>
          </p:cNvPr>
          <p:cNvSpPr/>
          <p:nvPr/>
        </p:nvSpPr>
        <p:spPr>
          <a:xfrm>
            <a:off x="1135380" y="1871889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buNone/>
            </a:pPr>
            <a:r>
              <a:rPr lang="en-US" altLang="ko-KR" sz="1200" dirty="0"/>
              <a:t>@timestamp</a:t>
            </a: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49D42C3B-0040-5F43-5454-F7901708A371}"/>
              </a:ext>
            </a:extLst>
          </p:cNvPr>
          <p:cNvSpPr/>
          <p:nvPr/>
        </p:nvSpPr>
        <p:spPr>
          <a:xfrm>
            <a:off x="3585210" y="1886063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ko-KR" altLang="en-US" sz="1050" dirty="0"/>
              <a:t>이벤트 수집</a:t>
            </a:r>
            <a:r>
              <a:rPr lang="en-US" altLang="ko-KR" sz="1050" dirty="0"/>
              <a:t>/</a:t>
            </a:r>
            <a:r>
              <a:rPr lang="ko-KR" altLang="en-US" sz="1050" dirty="0"/>
              <a:t>색인 시각</a:t>
            </a:r>
          </a:p>
        </p:txBody>
      </p:sp>
      <p:pic>
        <p:nvPicPr>
          <p:cNvPr id="21" name="Image 6" descr="preencoded.png">
            <a:extLst>
              <a:ext uri="{FF2B5EF4-FFF2-40B4-BE49-F238E27FC236}">
                <a16:creationId xmlns:a16="http://schemas.microsoft.com/office/drawing/2014/main" id="{EE71F045-D7E5-A0F7-70F8-CE43A78AD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" y="2238601"/>
            <a:ext cx="342900" cy="342900"/>
          </a:xfrm>
          <a:prstGeom prst="rect">
            <a:avLst/>
          </a:prstGeom>
        </p:spPr>
      </p:pic>
      <p:pic>
        <p:nvPicPr>
          <p:cNvPr id="25" name="Image 8" descr="preencoded.png">
            <a:extLst>
              <a:ext uri="{FF2B5EF4-FFF2-40B4-BE49-F238E27FC236}">
                <a16:creationId xmlns:a16="http://schemas.microsoft.com/office/drawing/2014/main" id="{AD5B76F8-C8B1-6FF5-1506-470639EB3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30" y="2777490"/>
            <a:ext cx="342900" cy="342900"/>
          </a:xfrm>
          <a:prstGeom prst="rect">
            <a:avLst/>
          </a:prstGeom>
        </p:spPr>
      </p:pic>
      <p:pic>
        <p:nvPicPr>
          <p:cNvPr id="26" name="Image 10" descr="preencoded.png">
            <a:extLst>
              <a:ext uri="{FF2B5EF4-FFF2-40B4-BE49-F238E27FC236}">
                <a16:creationId xmlns:a16="http://schemas.microsoft.com/office/drawing/2014/main" id="{3DA06131-C869-260A-9677-C1633E96B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85" y="3337560"/>
            <a:ext cx="342900" cy="342900"/>
          </a:xfrm>
          <a:prstGeom prst="rect">
            <a:avLst/>
          </a:prstGeom>
        </p:spPr>
      </p:pic>
      <p:pic>
        <p:nvPicPr>
          <p:cNvPr id="32" name="Image 12" descr="preencoded.png">
            <a:extLst>
              <a:ext uri="{FF2B5EF4-FFF2-40B4-BE49-F238E27FC236}">
                <a16:creationId xmlns:a16="http://schemas.microsoft.com/office/drawing/2014/main" id="{A6580F12-584A-3BE3-D434-775D19BF0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3966210"/>
            <a:ext cx="342900" cy="342900"/>
          </a:xfrm>
          <a:prstGeom prst="rect">
            <a:avLst/>
          </a:prstGeom>
        </p:spPr>
      </p:pic>
      <p:pic>
        <p:nvPicPr>
          <p:cNvPr id="13" name="Image 11" descr="preencoded.png">
            <a:extLst>
              <a:ext uri="{FF2B5EF4-FFF2-40B4-BE49-F238E27FC236}">
                <a16:creationId xmlns:a16="http://schemas.microsoft.com/office/drawing/2014/main" id="{6C0E487B-63D3-6566-9203-EA8252516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404360"/>
            <a:ext cx="5257800" cy="571500"/>
          </a:xfrm>
          <a:prstGeom prst="rect">
            <a:avLst/>
          </a:prstGeom>
        </p:spPr>
      </p:pic>
      <p:pic>
        <p:nvPicPr>
          <p:cNvPr id="35" name="Image 12" descr="preencoded.png">
            <a:extLst>
              <a:ext uri="{FF2B5EF4-FFF2-40B4-BE49-F238E27FC236}">
                <a16:creationId xmlns:a16="http://schemas.microsoft.com/office/drawing/2014/main" id="{256964C5-E2D6-EBF1-4101-BF7A7226F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30" y="4518660"/>
            <a:ext cx="342900" cy="342900"/>
          </a:xfrm>
          <a:prstGeom prst="rect">
            <a:avLst/>
          </a:prstGeom>
        </p:spPr>
      </p:pic>
      <p:pic>
        <p:nvPicPr>
          <p:cNvPr id="39" name="Image 11" descr="preencoded.png">
            <a:extLst>
              <a:ext uri="{FF2B5EF4-FFF2-40B4-BE49-F238E27FC236}">
                <a16:creationId xmlns:a16="http://schemas.microsoft.com/office/drawing/2014/main" id="{AA370CEB-B08E-E27F-B3F0-5FE6E1D74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987562"/>
            <a:ext cx="5257800" cy="571500"/>
          </a:xfrm>
          <a:prstGeom prst="rect">
            <a:avLst/>
          </a:prstGeom>
        </p:spPr>
      </p:pic>
      <p:pic>
        <p:nvPicPr>
          <p:cNvPr id="42" name="Image 12" descr="preencoded.png">
            <a:extLst>
              <a:ext uri="{FF2B5EF4-FFF2-40B4-BE49-F238E27FC236}">
                <a16:creationId xmlns:a16="http://schemas.microsoft.com/office/drawing/2014/main" id="{7FD035A8-0105-E3D8-E67F-D3F392103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5092337"/>
            <a:ext cx="342900" cy="342900"/>
          </a:xfrm>
          <a:prstGeom prst="rect">
            <a:avLst/>
          </a:prstGeom>
        </p:spPr>
      </p:pic>
      <p:pic>
        <p:nvPicPr>
          <p:cNvPr id="2" name="Image 11" descr="preencoded.png">
            <a:extLst>
              <a:ext uri="{FF2B5EF4-FFF2-40B4-BE49-F238E27FC236}">
                <a16:creationId xmlns:a16="http://schemas.microsoft.com/office/drawing/2014/main" id="{D3555C43-CA84-F9BA-6971-CC5B9CD8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559062"/>
            <a:ext cx="5257800" cy="571500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BD7A5F20-EF48-6003-7F45-7474E9ED8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" y="5663837"/>
            <a:ext cx="342900" cy="342900"/>
          </a:xfrm>
          <a:prstGeom prst="rect">
            <a:avLst/>
          </a:prstGeom>
        </p:spPr>
      </p:pic>
      <p:pic>
        <p:nvPicPr>
          <p:cNvPr id="40" name="Image 11" descr="preencoded.png">
            <a:extLst>
              <a:ext uri="{FF2B5EF4-FFF2-40B4-BE49-F238E27FC236}">
                <a16:creationId xmlns:a16="http://schemas.microsoft.com/office/drawing/2014/main" id="{7B3923C2-5F42-D0FF-E9A3-75ECE9264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6132195"/>
            <a:ext cx="5257800" cy="571500"/>
          </a:xfrm>
          <a:prstGeom prst="rect">
            <a:avLst/>
          </a:prstGeom>
        </p:spPr>
      </p:pic>
      <p:pic>
        <p:nvPicPr>
          <p:cNvPr id="41" name="Image 12" descr="preencoded.png">
            <a:extLst>
              <a:ext uri="{FF2B5EF4-FFF2-40B4-BE49-F238E27FC236}">
                <a16:creationId xmlns:a16="http://schemas.microsoft.com/office/drawing/2014/main" id="{48785A29-F4B4-7FBB-1B78-5BA7AABA7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5" y="6238875"/>
            <a:ext cx="342900" cy="342900"/>
          </a:xfrm>
          <a:prstGeom prst="rect">
            <a:avLst/>
          </a:prstGeom>
        </p:spPr>
      </p:pic>
      <p:pic>
        <p:nvPicPr>
          <p:cNvPr id="47" name="그림 46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87A95C-F240-2E79-5B1B-EA6FA2332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510" y="1758975"/>
            <a:ext cx="5050834" cy="3295262"/>
          </a:xfrm>
          <a:prstGeom prst="rect">
            <a:avLst/>
          </a:prstGeom>
        </p:spPr>
      </p:pic>
      <p:sp>
        <p:nvSpPr>
          <p:cNvPr id="50" name="Text 2">
            <a:extLst>
              <a:ext uri="{FF2B5EF4-FFF2-40B4-BE49-F238E27FC236}">
                <a16:creationId xmlns:a16="http://schemas.microsoft.com/office/drawing/2014/main" id="{D17D51BA-6938-BDCD-99E6-7B854F7FA1F7}"/>
              </a:ext>
            </a:extLst>
          </p:cNvPr>
          <p:cNvSpPr/>
          <p:nvPr/>
        </p:nvSpPr>
        <p:spPr>
          <a:xfrm>
            <a:off x="1135380" y="2329599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altLang="ko-KR" sz="1200" dirty="0" err="1"/>
              <a:t>alert.severity</a:t>
            </a:r>
            <a:endParaRPr lang="en-US" altLang="ko-KR" sz="1200" dirty="0"/>
          </a:p>
        </p:txBody>
      </p:sp>
      <p:sp>
        <p:nvSpPr>
          <p:cNvPr id="51" name="Text 3">
            <a:extLst>
              <a:ext uri="{FF2B5EF4-FFF2-40B4-BE49-F238E27FC236}">
                <a16:creationId xmlns:a16="http://schemas.microsoft.com/office/drawing/2014/main" id="{E42A70AB-BCE8-10B5-C3FA-352CD48DC75F}"/>
              </a:ext>
            </a:extLst>
          </p:cNvPr>
          <p:cNvSpPr/>
          <p:nvPr/>
        </p:nvSpPr>
        <p:spPr>
          <a:xfrm>
            <a:off x="3585210" y="2343773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ko-KR" altLang="en-US" sz="1050" dirty="0"/>
              <a:t>경보 심각도</a:t>
            </a:r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C7FE1A43-C4CF-E83A-2B13-C134ADE40E34}"/>
              </a:ext>
            </a:extLst>
          </p:cNvPr>
          <p:cNvSpPr/>
          <p:nvPr/>
        </p:nvSpPr>
        <p:spPr>
          <a:xfrm>
            <a:off x="1135380" y="2785721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altLang="ko-KR" sz="1200" dirty="0" err="1"/>
              <a:t>alert.category.keyword</a:t>
            </a:r>
            <a:endParaRPr lang="en-US" altLang="ko-KR" sz="1200" dirty="0"/>
          </a:p>
        </p:txBody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5F6B46D6-3282-2ACE-AC66-94FB03E44CC1}"/>
              </a:ext>
            </a:extLst>
          </p:cNvPr>
          <p:cNvSpPr/>
          <p:nvPr/>
        </p:nvSpPr>
        <p:spPr>
          <a:xfrm>
            <a:off x="3585210" y="2799895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ko-KR" altLang="en-US" sz="1050" dirty="0"/>
              <a:t>경보 카테고리</a:t>
            </a:r>
          </a:p>
        </p:txBody>
      </p:sp>
      <p:sp>
        <p:nvSpPr>
          <p:cNvPr id="54" name="Text 2">
            <a:extLst>
              <a:ext uri="{FF2B5EF4-FFF2-40B4-BE49-F238E27FC236}">
                <a16:creationId xmlns:a16="http://schemas.microsoft.com/office/drawing/2014/main" id="{C7D1EED9-49CB-4014-C343-7C4EEF50AEDA}"/>
              </a:ext>
            </a:extLst>
          </p:cNvPr>
          <p:cNvSpPr/>
          <p:nvPr/>
        </p:nvSpPr>
        <p:spPr>
          <a:xfrm>
            <a:off x="1135380" y="3408156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altLang="ko-KR" sz="1200" dirty="0" err="1"/>
              <a:t>alert.signature.keyword</a:t>
            </a:r>
            <a:endParaRPr lang="en-US" altLang="ko-KR" sz="1200" dirty="0"/>
          </a:p>
          <a:p>
            <a:pPr>
              <a:buNone/>
            </a:pPr>
            <a:endParaRPr lang="en-US" altLang="ko-KR" sz="1200" dirty="0"/>
          </a:p>
        </p:txBody>
      </p:sp>
      <p:sp>
        <p:nvSpPr>
          <p:cNvPr id="55" name="Text 3">
            <a:extLst>
              <a:ext uri="{FF2B5EF4-FFF2-40B4-BE49-F238E27FC236}">
                <a16:creationId xmlns:a16="http://schemas.microsoft.com/office/drawing/2014/main" id="{60D27730-4D48-C894-5C24-E5E7500BEB96}"/>
              </a:ext>
            </a:extLst>
          </p:cNvPr>
          <p:cNvSpPr/>
          <p:nvPr/>
        </p:nvSpPr>
        <p:spPr>
          <a:xfrm>
            <a:off x="3585210" y="3422330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ko-KR" altLang="en-US" sz="1050" dirty="0"/>
              <a:t>탐지 종류 이름</a:t>
            </a:r>
          </a:p>
        </p:txBody>
      </p:sp>
      <p:sp>
        <p:nvSpPr>
          <p:cNvPr id="56" name="Text 2">
            <a:extLst>
              <a:ext uri="{FF2B5EF4-FFF2-40B4-BE49-F238E27FC236}">
                <a16:creationId xmlns:a16="http://schemas.microsoft.com/office/drawing/2014/main" id="{2D338FC6-0BAD-3C08-FEE8-A631559EF807}"/>
              </a:ext>
            </a:extLst>
          </p:cNvPr>
          <p:cNvSpPr/>
          <p:nvPr/>
        </p:nvSpPr>
        <p:spPr>
          <a:xfrm>
            <a:off x="1135380" y="3992880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altLang="ko-KR" sz="1200" dirty="0" err="1"/>
              <a:t>source.ip</a:t>
            </a:r>
            <a:endParaRPr lang="en-US" altLang="ko-KR" sz="1200" dirty="0"/>
          </a:p>
          <a:p>
            <a:pPr>
              <a:buNone/>
            </a:pPr>
            <a:endParaRPr lang="en-US" altLang="ko-KR" sz="1200" dirty="0"/>
          </a:p>
        </p:txBody>
      </p:sp>
      <p:sp>
        <p:nvSpPr>
          <p:cNvPr id="57" name="Text 3">
            <a:extLst>
              <a:ext uri="{FF2B5EF4-FFF2-40B4-BE49-F238E27FC236}">
                <a16:creationId xmlns:a16="http://schemas.microsoft.com/office/drawing/2014/main" id="{3DE1B997-92E2-5D22-12D1-28288757F02A}"/>
              </a:ext>
            </a:extLst>
          </p:cNvPr>
          <p:cNvSpPr/>
          <p:nvPr/>
        </p:nvSpPr>
        <p:spPr>
          <a:xfrm>
            <a:off x="3585210" y="4007054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ko-KR" altLang="en-US" sz="1050" dirty="0"/>
              <a:t>공격자 </a:t>
            </a:r>
            <a:r>
              <a:rPr lang="en-US" altLang="ko-KR" sz="1050" dirty="0"/>
              <a:t>IP</a:t>
            </a:r>
          </a:p>
        </p:txBody>
      </p:sp>
      <p:sp>
        <p:nvSpPr>
          <p:cNvPr id="58" name="Text 2">
            <a:extLst>
              <a:ext uri="{FF2B5EF4-FFF2-40B4-BE49-F238E27FC236}">
                <a16:creationId xmlns:a16="http://schemas.microsoft.com/office/drawing/2014/main" id="{6468D8CA-A46B-6984-600B-9AF23C8C5FE4}"/>
              </a:ext>
            </a:extLst>
          </p:cNvPr>
          <p:cNvSpPr/>
          <p:nvPr/>
        </p:nvSpPr>
        <p:spPr>
          <a:xfrm>
            <a:off x="1135380" y="4587512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altLang="ko-KR" sz="1200" dirty="0" err="1"/>
              <a:t>dest_ip</a:t>
            </a:r>
            <a:endParaRPr lang="en-US" altLang="ko-KR" sz="1200" dirty="0"/>
          </a:p>
          <a:p>
            <a:pPr>
              <a:buNone/>
            </a:pPr>
            <a:endParaRPr lang="en-US" altLang="ko-KR" sz="1200" dirty="0"/>
          </a:p>
        </p:txBody>
      </p:sp>
      <p:sp>
        <p:nvSpPr>
          <p:cNvPr id="59" name="Text 3">
            <a:extLst>
              <a:ext uri="{FF2B5EF4-FFF2-40B4-BE49-F238E27FC236}">
                <a16:creationId xmlns:a16="http://schemas.microsoft.com/office/drawing/2014/main" id="{333811F4-AA3B-AA93-3167-A02CFAE7A812}"/>
              </a:ext>
            </a:extLst>
          </p:cNvPr>
          <p:cNvSpPr/>
          <p:nvPr/>
        </p:nvSpPr>
        <p:spPr>
          <a:xfrm>
            <a:off x="3585210" y="4601686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ko-KR" altLang="en-US" sz="1050" dirty="0"/>
              <a:t>희생자 서버</a:t>
            </a:r>
            <a:r>
              <a:rPr lang="en-US" altLang="ko-KR" sz="1050" dirty="0"/>
              <a:t> IP</a:t>
            </a:r>
          </a:p>
        </p:txBody>
      </p:sp>
      <p:sp>
        <p:nvSpPr>
          <p:cNvPr id="60" name="Text 2">
            <a:extLst>
              <a:ext uri="{FF2B5EF4-FFF2-40B4-BE49-F238E27FC236}">
                <a16:creationId xmlns:a16="http://schemas.microsoft.com/office/drawing/2014/main" id="{5B7423B5-E752-2A66-9DDB-390CCE3FBB3C}"/>
              </a:ext>
            </a:extLst>
          </p:cNvPr>
          <p:cNvSpPr/>
          <p:nvPr/>
        </p:nvSpPr>
        <p:spPr>
          <a:xfrm>
            <a:off x="1135380" y="5159012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altLang="ko-KR" sz="1200" dirty="0" err="1"/>
              <a:t>source.geo.country_name</a:t>
            </a:r>
            <a:endParaRPr lang="en-US" altLang="ko-KR" sz="1200" dirty="0"/>
          </a:p>
          <a:p>
            <a:pPr>
              <a:buNone/>
            </a:pPr>
            <a:endParaRPr lang="en-US" altLang="ko-KR" sz="1200" dirty="0"/>
          </a:p>
        </p:txBody>
      </p:sp>
      <p:sp>
        <p:nvSpPr>
          <p:cNvPr id="61" name="Text 3">
            <a:extLst>
              <a:ext uri="{FF2B5EF4-FFF2-40B4-BE49-F238E27FC236}">
                <a16:creationId xmlns:a16="http://schemas.microsoft.com/office/drawing/2014/main" id="{67DA6036-4D07-41F7-81C4-C9293B7970B2}"/>
              </a:ext>
            </a:extLst>
          </p:cNvPr>
          <p:cNvSpPr/>
          <p:nvPr/>
        </p:nvSpPr>
        <p:spPr>
          <a:xfrm>
            <a:off x="3585210" y="5173186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ko-KR" altLang="en-US" sz="1050" dirty="0"/>
              <a:t>공격자 </a:t>
            </a:r>
            <a:r>
              <a:rPr lang="ko-KR" altLang="en-US" sz="1050" dirty="0" err="1"/>
              <a:t>국가명</a:t>
            </a:r>
            <a:endParaRPr lang="ko-KR" altLang="en-US" sz="1050" dirty="0"/>
          </a:p>
        </p:txBody>
      </p:sp>
      <p:sp>
        <p:nvSpPr>
          <p:cNvPr id="62" name="Text 2">
            <a:extLst>
              <a:ext uri="{FF2B5EF4-FFF2-40B4-BE49-F238E27FC236}">
                <a16:creationId xmlns:a16="http://schemas.microsoft.com/office/drawing/2014/main" id="{B936B233-4525-DC5D-830B-156FB98355A7}"/>
              </a:ext>
            </a:extLst>
          </p:cNvPr>
          <p:cNvSpPr/>
          <p:nvPr/>
        </p:nvSpPr>
        <p:spPr>
          <a:xfrm>
            <a:off x="1135380" y="5730512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altLang="ko-KR" sz="1200" dirty="0" err="1"/>
              <a:t>source.geo.city_name</a:t>
            </a:r>
            <a:endParaRPr lang="en-US" altLang="ko-KR" sz="1200" dirty="0"/>
          </a:p>
          <a:p>
            <a:pPr>
              <a:buNone/>
            </a:pPr>
            <a:endParaRPr lang="en-US" altLang="ko-KR" sz="1200" dirty="0"/>
          </a:p>
        </p:txBody>
      </p:sp>
      <p:sp>
        <p:nvSpPr>
          <p:cNvPr id="63" name="Text 3">
            <a:extLst>
              <a:ext uri="{FF2B5EF4-FFF2-40B4-BE49-F238E27FC236}">
                <a16:creationId xmlns:a16="http://schemas.microsoft.com/office/drawing/2014/main" id="{2AF278C4-F9E5-8E85-9DA9-E3D5C48BF672}"/>
              </a:ext>
            </a:extLst>
          </p:cNvPr>
          <p:cNvSpPr/>
          <p:nvPr/>
        </p:nvSpPr>
        <p:spPr>
          <a:xfrm>
            <a:off x="3585210" y="5744686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ko-KR" altLang="en-US" sz="1050" dirty="0"/>
              <a:t>공격자 </a:t>
            </a:r>
            <a:r>
              <a:rPr lang="ko-KR" altLang="en-US" sz="1050" dirty="0" err="1"/>
              <a:t>지역명</a:t>
            </a:r>
            <a:endParaRPr lang="ko-KR" altLang="en-US" sz="1050" dirty="0"/>
          </a:p>
        </p:txBody>
      </p:sp>
      <p:sp>
        <p:nvSpPr>
          <p:cNvPr id="64" name="Text 2">
            <a:extLst>
              <a:ext uri="{FF2B5EF4-FFF2-40B4-BE49-F238E27FC236}">
                <a16:creationId xmlns:a16="http://schemas.microsoft.com/office/drawing/2014/main" id="{32F44D7A-E499-76C1-9C3E-B40C31C533EF}"/>
              </a:ext>
            </a:extLst>
          </p:cNvPr>
          <p:cNvSpPr/>
          <p:nvPr/>
        </p:nvSpPr>
        <p:spPr>
          <a:xfrm>
            <a:off x="1135380" y="6258673"/>
            <a:ext cx="2731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altLang="ko-KR" sz="1200" dirty="0" err="1"/>
              <a:t>source.geo.location</a:t>
            </a:r>
            <a:endParaRPr lang="en-US" altLang="ko-KR" sz="1200" dirty="0"/>
          </a:p>
          <a:p>
            <a:pPr>
              <a:buNone/>
            </a:pPr>
            <a:endParaRPr lang="en-US" altLang="ko-KR" sz="1200" dirty="0"/>
          </a:p>
        </p:txBody>
      </p:sp>
      <p:sp>
        <p:nvSpPr>
          <p:cNvPr id="65" name="Text 3">
            <a:extLst>
              <a:ext uri="{FF2B5EF4-FFF2-40B4-BE49-F238E27FC236}">
                <a16:creationId xmlns:a16="http://schemas.microsoft.com/office/drawing/2014/main" id="{E9544130-697A-FCD5-4B5D-A83BCC52EC30}"/>
              </a:ext>
            </a:extLst>
          </p:cNvPr>
          <p:cNvSpPr/>
          <p:nvPr/>
        </p:nvSpPr>
        <p:spPr>
          <a:xfrm>
            <a:off x="3585210" y="6272847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altLang="ko-KR" sz="1050" dirty="0"/>
              <a:t>IP</a:t>
            </a:r>
            <a:r>
              <a:rPr lang="ko-KR" altLang="en-US" sz="1050" dirty="0"/>
              <a:t>의 좌표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geo_point</a:t>
            </a:r>
            <a:r>
              <a:rPr lang="en-US" altLang="ko-KR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3030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756C-6C5B-8B6A-CFD1-790320641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C6E693D-40DB-BE29-EA19-A5589C4E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56A593D-CE28-D523-6DA5-90222AB0C5E7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대시보드 구성</a:t>
            </a:r>
            <a:endParaRPr lang="en-US" sz="2700" dirty="0"/>
          </a:p>
        </p:txBody>
      </p:sp>
      <p:pic>
        <p:nvPicPr>
          <p:cNvPr id="24" name="그림 2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77800F-B468-6CBF-A3B7-DDD35B8F7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602" y="1034538"/>
            <a:ext cx="8121918" cy="52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2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FB1CB-03A0-AC9C-FD4F-ECD841A0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EA2311A-C2E9-3ED7-F867-752CF101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7E64ACE6-1997-94C2-26B5-940A4D6D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57300"/>
            <a:ext cx="3454301" cy="295275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A314A98A-33B9-374D-C05F-077E362E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85900"/>
            <a:ext cx="666750" cy="6667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D4B40DD0-C5B2-148B-5486-615FA4E81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701" y="1257300"/>
            <a:ext cx="3454450" cy="295275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4FF0644F-2776-167D-5D1A-04451FAAC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301" y="1485900"/>
            <a:ext cx="666750" cy="66675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6760F978-75D8-5320-0E4C-ABE4814065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950" y="1257300"/>
            <a:ext cx="3454301" cy="295275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81251AB7-D30C-5F1B-24B4-385C17F7B8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550" y="1485900"/>
            <a:ext cx="654993" cy="66675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A06703A8-1436-447B-7859-657C5E45823A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시스템의 한계점</a:t>
            </a:r>
            <a:endParaRPr lang="en-US" sz="27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63F842D0-BA23-F54A-8F04-A9830573D4DD}"/>
              </a:ext>
            </a:extLst>
          </p:cNvPr>
          <p:cNvSpPr/>
          <p:nvPr/>
        </p:nvSpPr>
        <p:spPr>
          <a:xfrm>
            <a:off x="1657350" y="1666875"/>
            <a:ext cx="2171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표층적 분석의 한계</a:t>
            </a:r>
            <a:endParaRPr lang="en-US" sz="18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5991583E-FA3E-BBF8-2D90-7DD3BFB8DEE4}"/>
              </a:ext>
            </a:extLst>
          </p:cNvPr>
          <p:cNvSpPr/>
          <p:nvPr/>
        </p:nvSpPr>
        <p:spPr>
          <a:xfrm>
            <a:off x="838200" y="2305050"/>
            <a:ext cx="29971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정상적인 통신 포트(80/443)로 위장한 SQL 인젝션, 악성 스크립트와 같은 애플리케이션 계층의 공격을 탐지하지 못합니다.</a:t>
            </a:r>
            <a:endParaRPr lang="en-US" sz="12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358136B4-F4F8-CE46-2298-8E47CB380182}"/>
              </a:ext>
            </a:extLst>
          </p:cNvPr>
          <p:cNvSpPr/>
          <p:nvPr/>
        </p:nvSpPr>
        <p:spPr>
          <a:xfrm>
            <a:off x="876300" y="3143250"/>
            <a:ext cx="35508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트래픽의 내용이 아닌 '겉 정보'만 분석</a:t>
            </a:r>
            <a:endParaRPr lang="en-US" sz="1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5BF7274E-31F1-155B-538A-DC66F93C376C}"/>
              </a:ext>
            </a:extLst>
          </p:cNvPr>
          <p:cNvSpPr/>
          <p:nvPr/>
        </p:nvSpPr>
        <p:spPr>
          <a:xfrm>
            <a:off x="876300" y="3448050"/>
            <a:ext cx="29590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심층적인 분석 부족</a:t>
            </a:r>
            <a:endParaRPr lang="en-US" sz="12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82FB0D3C-1691-2783-9EF8-1023CAF7F4D2}"/>
              </a:ext>
            </a:extLst>
          </p:cNvPr>
          <p:cNvSpPr/>
          <p:nvPr/>
        </p:nvSpPr>
        <p:spPr>
          <a:xfrm>
            <a:off x="876300" y="3752850"/>
            <a:ext cx="29590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정교한 공격 패턴 감지 불가</a:t>
            </a:r>
            <a:endParaRPr lang="en-US" sz="1200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5BB9A2DB-95BF-4AE7-637E-394A98FCE73F}"/>
              </a:ext>
            </a:extLst>
          </p:cNvPr>
          <p:cNvSpPr/>
          <p:nvPr/>
        </p:nvSpPr>
        <p:spPr>
          <a:xfrm>
            <a:off x="5416451" y="1666875"/>
            <a:ext cx="24231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파편화된 정보의 문제</a:t>
            </a:r>
            <a:endParaRPr lang="en-US" sz="1800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36C4BB2F-B910-4FB2-3AA5-EF3810D72EFD}"/>
              </a:ext>
            </a:extLst>
          </p:cNvPr>
          <p:cNvSpPr/>
          <p:nvPr/>
        </p:nvSpPr>
        <p:spPr>
          <a:xfrm>
            <a:off x="4597301" y="2305050"/>
            <a:ext cx="29972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IP가 특정 포트에 접속했다는 단편적인 사실만 알 수 있을 뿐, 공격의 전체 맥락을 파악할 수 없습니다.</a:t>
            </a:r>
            <a:endParaRPr lang="en-US" sz="12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D65477D8-961A-83A6-5842-65184C5834E3}"/>
              </a:ext>
            </a:extLst>
          </p:cNvPr>
          <p:cNvSpPr/>
          <p:nvPr/>
        </p:nvSpPr>
        <p:spPr>
          <a:xfrm>
            <a:off x="4635401" y="3143250"/>
            <a:ext cx="2959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전후 행위 파악 불가</a:t>
            </a:r>
            <a:endParaRPr lang="en-US" sz="12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BCE8390F-D7A1-C6D8-D933-29FDD36CAF42}"/>
              </a:ext>
            </a:extLst>
          </p:cNvPr>
          <p:cNvSpPr/>
          <p:nvPr/>
        </p:nvSpPr>
        <p:spPr>
          <a:xfrm>
            <a:off x="4635401" y="3448050"/>
            <a:ext cx="3550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 err="1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다른</a:t>
            </a: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</a:t>
            </a: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통신 내용 미상</a:t>
            </a:r>
            <a:endParaRPr lang="en-US" sz="120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D5DDB0FD-D716-FF39-3A8A-A599338CAF40}"/>
              </a:ext>
            </a:extLst>
          </p:cNvPr>
          <p:cNvSpPr/>
          <p:nvPr/>
        </p:nvSpPr>
        <p:spPr>
          <a:xfrm>
            <a:off x="4635401" y="3752850"/>
            <a:ext cx="2959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공격 경로 분석 어려움</a:t>
            </a:r>
            <a:endParaRPr lang="en-US" sz="12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9BB89B40-F698-D05C-29E3-0538481CD996}"/>
              </a:ext>
            </a:extLst>
          </p:cNvPr>
          <p:cNvSpPr/>
          <p:nvPr/>
        </p:nvSpPr>
        <p:spPr>
          <a:xfrm>
            <a:off x="9163942" y="1666875"/>
            <a:ext cx="234987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수동적 대응의 비효율성</a:t>
            </a:r>
            <a:endParaRPr lang="en-US" sz="18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CA2D3376-0ADC-83C8-28B9-4FD50EDC5BAB}"/>
              </a:ext>
            </a:extLst>
          </p:cNvPr>
          <p:cNvSpPr/>
          <p:nvPr/>
        </p:nvSpPr>
        <p:spPr>
          <a:xfrm>
            <a:off x="8356550" y="2305050"/>
            <a:ext cx="29971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문제가 발생한 후에야 수동으로 로그를 분석하기 때문에 실시간 위협에 대한 선제적인 대응이 불가능합니다.</a:t>
            </a:r>
            <a:endParaRPr lang="en-US" sz="1200" dirty="0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A59B3BF6-C60B-0890-4393-72A9380EAE24}"/>
              </a:ext>
            </a:extLst>
          </p:cNvPr>
          <p:cNvSpPr/>
          <p:nvPr/>
        </p:nvSpPr>
        <p:spPr>
          <a:xfrm>
            <a:off x="8394650" y="3143250"/>
            <a:ext cx="29590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대응 시간 지연</a:t>
            </a:r>
            <a:endParaRPr lang="en-US" sz="1200" dirty="0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2B071938-AFD3-7B9F-3CF9-215986B71277}"/>
              </a:ext>
            </a:extLst>
          </p:cNvPr>
          <p:cNvSpPr/>
          <p:nvPr/>
        </p:nvSpPr>
        <p:spPr>
          <a:xfrm>
            <a:off x="8394650" y="3448050"/>
            <a:ext cx="29590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피해 규모 확대</a:t>
            </a:r>
            <a:endParaRPr lang="en-US" sz="1200" dirty="0"/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FFA012FF-7B26-8246-FCDB-E95545F77890}"/>
              </a:ext>
            </a:extLst>
          </p:cNvPr>
          <p:cNvSpPr/>
          <p:nvPr/>
        </p:nvSpPr>
        <p:spPr>
          <a:xfrm>
            <a:off x="8394650" y="3752850"/>
            <a:ext cx="29590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사후 대응에 불과</a:t>
            </a:r>
            <a:endParaRPr lang="en-US" sz="12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91644E4-05FA-BDA5-1B64-3A0D61611288}"/>
              </a:ext>
            </a:extLst>
          </p:cNvPr>
          <p:cNvGrpSpPr/>
          <p:nvPr/>
        </p:nvGrpSpPr>
        <p:grpSpPr>
          <a:xfrm>
            <a:off x="1447182" y="4848225"/>
            <a:ext cx="9335588" cy="1080951"/>
            <a:chOff x="1447182" y="4848225"/>
            <a:chExt cx="9335588" cy="1080951"/>
          </a:xfrm>
        </p:grpSpPr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6B3A3DD8-16B4-1926-E7FB-BC87E44CAE5F}"/>
                </a:ext>
              </a:extLst>
            </p:cNvPr>
            <p:cNvSpPr/>
            <p:nvPr/>
          </p:nvSpPr>
          <p:spPr>
            <a:xfrm>
              <a:off x="1447182" y="4848225"/>
              <a:ext cx="9335588" cy="1080951"/>
            </a:xfrm>
            <a:prstGeom prst="homePlate">
              <a:avLst/>
            </a:prstGeom>
            <a:solidFill>
              <a:srgbClr val="E0694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D41F6A-EC47-3396-A4F5-E1E5AFC8284A}"/>
                </a:ext>
              </a:extLst>
            </p:cNvPr>
            <p:cNvSpPr txBox="1"/>
            <p:nvPr/>
          </p:nvSpPr>
          <p:spPr>
            <a:xfrm>
              <a:off x="2082506" y="5079818"/>
              <a:ext cx="75230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기존 시스템은 </a:t>
              </a:r>
              <a:r>
                <a:rPr lang="ko-KR" altLang="en-US" b="1" dirty="0"/>
                <a:t>지능화된 위협</a:t>
              </a:r>
              <a:r>
                <a:rPr lang="ko-KR" altLang="en-US" dirty="0"/>
                <a:t>에 늦고</a:t>
              </a:r>
              <a:r>
                <a:rPr lang="en-US" altLang="ko-KR" dirty="0"/>
                <a:t> </a:t>
              </a:r>
              <a:r>
                <a:rPr lang="ko-KR" altLang="en-US" dirty="0"/>
                <a:t>단편적으로 대응하는 </a:t>
              </a:r>
              <a:endParaRPr lang="en-US" altLang="ko-KR" dirty="0"/>
            </a:p>
            <a:p>
              <a:r>
                <a:rPr lang="ko-KR" altLang="en-US" b="1" dirty="0"/>
                <a:t>수동적</a:t>
              </a:r>
              <a:r>
                <a:rPr lang="en-US" altLang="ko-KR" b="1" dirty="0"/>
                <a:t> </a:t>
              </a:r>
              <a:r>
                <a:rPr lang="ko-KR" altLang="en-US" b="1" dirty="0"/>
                <a:t>구조</a:t>
              </a:r>
              <a:r>
                <a:rPr lang="ko-KR" altLang="en-US" dirty="0"/>
                <a:t>를 가지고 있어</a:t>
              </a:r>
              <a:r>
                <a:rPr lang="en-US" altLang="ko-KR" dirty="0"/>
                <a:t>, </a:t>
              </a:r>
              <a:r>
                <a:rPr lang="ko-KR" altLang="en-US" b="1" dirty="0"/>
                <a:t>자동화된 통합 분석 체계</a:t>
              </a:r>
              <a:r>
                <a:rPr lang="ko-KR" altLang="en-US" dirty="0"/>
                <a:t>로의 전환이 시급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95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F8F82-6025-D33A-DB59-EBA9B7C94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F0FAD81-3F04-5034-993F-84B17877D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24" name="그림 2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73296B-B687-CC67-32AB-88324D7A80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602" y="1034538"/>
            <a:ext cx="8121918" cy="5298896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A6B66E1C-7941-B637-2B38-7FFF74CB8452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대시보드</a:t>
            </a:r>
            <a:endParaRPr lang="en-US" sz="2700" dirty="0"/>
          </a:p>
        </p:txBody>
      </p:sp>
      <p:pic>
        <p:nvPicPr>
          <p:cNvPr id="6" name="그림 5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E3E86C-6AB2-2E55-D695-CFD24AEB0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39900"/>
            <a:ext cx="553134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286CA5-2D92-8B36-8E7B-9703C552400F}"/>
              </a:ext>
            </a:extLst>
          </p:cNvPr>
          <p:cNvGrpSpPr/>
          <p:nvPr/>
        </p:nvGrpSpPr>
        <p:grpSpPr>
          <a:xfrm>
            <a:off x="4247312" y="3696198"/>
            <a:ext cx="5439428" cy="1895740"/>
            <a:chOff x="4247312" y="3696198"/>
            <a:chExt cx="5439428" cy="1895740"/>
          </a:xfrm>
        </p:grpSpPr>
        <p:pic>
          <p:nvPicPr>
            <p:cNvPr id="23" name="그림 22" descr="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697ECB7-628E-130B-F0F3-B5DB408D9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7312" y="3696198"/>
              <a:ext cx="5334744" cy="1895740"/>
            </a:xfrm>
            <a:prstGeom prst="rect">
              <a:avLst/>
            </a:prstGeom>
          </p:spPr>
        </p:pic>
        <p:sp>
          <p:nvSpPr>
            <p:cNvPr id="4" name="Text 15">
              <a:extLst>
                <a:ext uri="{FF2B5EF4-FFF2-40B4-BE49-F238E27FC236}">
                  <a16:creationId xmlns:a16="http://schemas.microsoft.com/office/drawing/2014/main" id="{AA456386-9A56-ACF2-68F4-DD88A7EE2EAA}"/>
                </a:ext>
              </a:extLst>
            </p:cNvPr>
            <p:cNvSpPr/>
            <p:nvPr/>
          </p:nvSpPr>
          <p:spPr>
            <a:xfrm>
              <a:off x="4657540" y="3848960"/>
              <a:ext cx="50292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1) 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심각도 요약 카드 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(HIGH/MED/LOW)</a:t>
              </a:r>
              <a:endParaRPr lang="en-US" sz="1500" dirty="0"/>
            </a:p>
          </p:txBody>
        </p:sp>
        <p:sp>
          <p:nvSpPr>
            <p:cNvPr id="7" name="Text 17">
              <a:extLst>
                <a:ext uri="{FF2B5EF4-FFF2-40B4-BE49-F238E27FC236}">
                  <a16:creationId xmlns:a16="http://schemas.microsoft.com/office/drawing/2014/main" id="{27A046BA-9BCE-F05F-7573-F4702612A71C}"/>
                </a:ext>
              </a:extLst>
            </p:cNvPr>
            <p:cNvSpPr/>
            <p:nvPr/>
          </p:nvSpPr>
          <p:spPr>
            <a:xfrm>
              <a:off x="4695640" y="4268422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FontTx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색상별 카드의 숫자로 해당 심각도의 누적 경보 수를 나타냄</a:t>
              </a:r>
              <a:endPara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Text 18">
              <a:extLst>
                <a:ext uri="{FF2B5EF4-FFF2-40B4-BE49-F238E27FC236}">
                  <a16:creationId xmlns:a16="http://schemas.microsoft.com/office/drawing/2014/main" id="{CE2BF83C-944F-42AA-2CAC-6FB08439631F}"/>
                </a:ext>
              </a:extLst>
            </p:cNvPr>
            <p:cNvSpPr/>
            <p:nvPr/>
          </p:nvSpPr>
          <p:spPr>
            <a:xfrm>
              <a:off x="4695640" y="4573222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선택한 시간 범위에서 심각도별 경보 건수의 총합을 즉시 파악</a:t>
              </a:r>
              <a:endPara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 18">
              <a:extLst>
                <a:ext uri="{FF2B5EF4-FFF2-40B4-BE49-F238E27FC236}">
                  <a16:creationId xmlns:a16="http://schemas.microsoft.com/office/drawing/2014/main" id="{09DBD04F-73E9-2560-15FD-252E0FE09CCB}"/>
                </a:ext>
              </a:extLst>
            </p:cNvPr>
            <p:cNvSpPr/>
            <p:nvPr/>
          </p:nvSpPr>
          <p:spPr>
            <a:xfrm>
              <a:off x="4695640" y="4899247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대응 우선순위 수립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(High → Med → Low)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가능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시간 범위 변경 시 </a:t>
              </a:r>
              <a:b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부하 변화 비교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0" name="Text 0">
            <a:extLst>
              <a:ext uri="{FF2B5EF4-FFF2-40B4-BE49-F238E27FC236}">
                <a16:creationId xmlns:a16="http://schemas.microsoft.com/office/drawing/2014/main" id="{35B069C0-B08B-0C5E-8B8E-2776AA3907F7}"/>
              </a:ext>
            </a:extLst>
          </p:cNvPr>
          <p:cNvSpPr/>
          <p:nvPr/>
        </p:nvSpPr>
        <p:spPr>
          <a:xfrm>
            <a:off x="2699657" y="457200"/>
            <a:ext cx="75764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구성</a:t>
            </a:r>
            <a:endParaRPr lang="en-US" sz="2700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1071321E-D3E2-2D53-0745-925BE696270C}"/>
              </a:ext>
            </a:extLst>
          </p:cNvPr>
          <p:cNvSpPr/>
          <p:nvPr/>
        </p:nvSpPr>
        <p:spPr>
          <a:xfrm>
            <a:off x="1968137" y="457200"/>
            <a:ext cx="75764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패널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18621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0A7FA-97AF-B34C-5E78-A0055D3D7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FC7D4CFF-2EC8-75B3-E988-72D957BE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24" name="그림 2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4058FB-3FD1-46BB-91B1-60E96B7819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602" y="1034538"/>
            <a:ext cx="8121918" cy="5298896"/>
          </a:xfrm>
          <a:prstGeom prst="rect">
            <a:avLst/>
          </a:prstGeom>
        </p:spPr>
      </p:pic>
      <p:pic>
        <p:nvPicPr>
          <p:cNvPr id="2" name="그림 1" descr="텍스트, 스크린샷, 폰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903BEB-CD95-A511-17B8-16F352553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18" y="2146301"/>
            <a:ext cx="4256116" cy="1495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0C1B20-187F-3108-34A8-56C16EDF2975}"/>
              </a:ext>
            </a:extLst>
          </p:cNvPr>
          <p:cNvGrpSpPr/>
          <p:nvPr/>
        </p:nvGrpSpPr>
        <p:grpSpPr>
          <a:xfrm>
            <a:off x="4534970" y="4115660"/>
            <a:ext cx="5439428" cy="1895740"/>
            <a:chOff x="4247312" y="3696198"/>
            <a:chExt cx="5439428" cy="1895740"/>
          </a:xfrm>
        </p:grpSpPr>
        <p:pic>
          <p:nvPicPr>
            <p:cNvPr id="14" name="그림 13" descr="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D2C34AD-3202-54D4-8937-9B16FE787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7312" y="3696198"/>
              <a:ext cx="5334744" cy="1895740"/>
            </a:xfrm>
            <a:prstGeom prst="rect">
              <a:avLst/>
            </a:prstGeom>
          </p:spPr>
        </p:pic>
        <p:sp>
          <p:nvSpPr>
            <p:cNvPr id="15" name="Text 15">
              <a:extLst>
                <a:ext uri="{FF2B5EF4-FFF2-40B4-BE49-F238E27FC236}">
                  <a16:creationId xmlns:a16="http://schemas.microsoft.com/office/drawing/2014/main" id="{314A7A3E-E128-1BA1-7267-4CCB470A58BE}"/>
                </a:ext>
              </a:extLst>
            </p:cNvPr>
            <p:cNvSpPr/>
            <p:nvPr/>
          </p:nvSpPr>
          <p:spPr>
            <a:xfrm>
              <a:off x="4657540" y="3848960"/>
              <a:ext cx="50292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2) 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전일 </a:t>
              </a:r>
              <a:r>
                <a:rPr lang="ko-KR" altLang="en-US" sz="1500" b="1" dirty="0" err="1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위협수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/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금일 </a:t>
              </a:r>
              <a:r>
                <a:rPr lang="ko-KR" altLang="en-US" sz="1500" b="1" dirty="0" err="1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위협수</a:t>
              </a:r>
              <a:endParaRPr lang="en-US" sz="1500" dirty="0"/>
            </a:p>
          </p:txBody>
        </p:sp>
        <p:sp>
          <p:nvSpPr>
            <p:cNvPr id="16" name="Text 17">
              <a:extLst>
                <a:ext uri="{FF2B5EF4-FFF2-40B4-BE49-F238E27FC236}">
                  <a16:creationId xmlns:a16="http://schemas.microsoft.com/office/drawing/2014/main" id="{C044305E-E2AE-BA69-6D14-8857031BD374}"/>
                </a:ext>
              </a:extLst>
            </p:cNvPr>
            <p:cNvSpPr/>
            <p:nvPr/>
          </p:nvSpPr>
          <p:spPr>
            <a:xfrm>
              <a:off x="4695640" y="4211983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전일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(00:00~24:00)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과 금일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당일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00:00~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현재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누적 경보 수를 </a:t>
              </a:r>
              <a:b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분리 표시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Text 18">
              <a:extLst>
                <a:ext uri="{FF2B5EF4-FFF2-40B4-BE49-F238E27FC236}">
                  <a16:creationId xmlns:a16="http://schemas.microsoft.com/office/drawing/2014/main" id="{093AA12A-EA7A-1C88-046C-5278BD6BA7CF}"/>
                </a:ext>
              </a:extLst>
            </p:cNvPr>
            <p:cNvSpPr/>
            <p:nvPr/>
          </p:nvSpPr>
          <p:spPr>
            <a:xfrm>
              <a:off x="4695640" y="4753424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두 지표의 절대값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증감을 비교하여 오늘의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상대적 부하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평가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 18">
              <a:extLst>
                <a:ext uri="{FF2B5EF4-FFF2-40B4-BE49-F238E27FC236}">
                  <a16:creationId xmlns:a16="http://schemas.microsoft.com/office/drawing/2014/main" id="{6DB0D458-9C0A-E924-1169-49257D426243}"/>
                </a:ext>
              </a:extLst>
            </p:cNvPr>
            <p:cNvSpPr/>
            <p:nvPr/>
          </p:nvSpPr>
          <p:spPr>
            <a:xfrm>
              <a:off x="4695640" y="5079449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일별 이상 증가 탐지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운영 리소스 배분 근거로 활용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9" name="Text 0">
            <a:extLst>
              <a:ext uri="{FF2B5EF4-FFF2-40B4-BE49-F238E27FC236}">
                <a16:creationId xmlns:a16="http://schemas.microsoft.com/office/drawing/2014/main" id="{A5CAA769-7285-45E4-364A-721037E67FD3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대시보드 패널 구성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0468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DFA3-1735-F070-40B3-6BD087F6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6AE2F76-BC42-DC0D-9B1E-129441E0D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24" name="그림 2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F93E9E-E6EF-80F4-36F7-414B3317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602" y="1034538"/>
            <a:ext cx="8121918" cy="5298896"/>
          </a:xfrm>
          <a:prstGeom prst="rect">
            <a:avLst/>
          </a:prstGeom>
        </p:spPr>
      </p:pic>
      <p:pic>
        <p:nvPicPr>
          <p:cNvPr id="2" name="그림 1" descr="텍스트, 원, 스크린샷, 콤팩트 디스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B9699E-D4D6-C8A6-2B8D-E9787DEE7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550" y="2184397"/>
            <a:ext cx="3266846" cy="3092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2F8759-6B55-F834-8B80-84F98F7C620A}"/>
              </a:ext>
            </a:extLst>
          </p:cNvPr>
          <p:cNvGrpSpPr/>
          <p:nvPr/>
        </p:nvGrpSpPr>
        <p:grpSpPr>
          <a:xfrm>
            <a:off x="4790237" y="2905720"/>
            <a:ext cx="5439428" cy="1895740"/>
            <a:chOff x="4247312" y="3696198"/>
            <a:chExt cx="5439428" cy="1895740"/>
          </a:xfrm>
        </p:grpSpPr>
        <p:pic>
          <p:nvPicPr>
            <p:cNvPr id="14" name="그림 13" descr="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1F0D957-3546-B408-B7B5-EB8DDE021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7312" y="3696198"/>
              <a:ext cx="5334744" cy="1895740"/>
            </a:xfrm>
            <a:prstGeom prst="rect">
              <a:avLst/>
            </a:prstGeom>
          </p:spPr>
        </p:pic>
        <p:sp>
          <p:nvSpPr>
            <p:cNvPr id="15" name="Text 15">
              <a:extLst>
                <a:ext uri="{FF2B5EF4-FFF2-40B4-BE49-F238E27FC236}">
                  <a16:creationId xmlns:a16="http://schemas.microsoft.com/office/drawing/2014/main" id="{04B47AD1-329A-D613-2278-85D8D7CE0A27}"/>
                </a:ext>
              </a:extLst>
            </p:cNvPr>
            <p:cNvSpPr/>
            <p:nvPr/>
          </p:nvSpPr>
          <p:spPr>
            <a:xfrm>
              <a:off x="4657540" y="3848960"/>
              <a:ext cx="50292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</a:rPr>
                <a:t>3)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</a:rPr>
                <a:t> 공격 유형</a:t>
              </a:r>
              <a:endParaRPr lang="en-US" sz="1500" dirty="0"/>
            </a:p>
          </p:txBody>
        </p:sp>
        <p:sp>
          <p:nvSpPr>
            <p:cNvPr id="16" name="Text 17">
              <a:extLst>
                <a:ext uri="{FF2B5EF4-FFF2-40B4-BE49-F238E27FC236}">
                  <a16:creationId xmlns:a16="http://schemas.microsoft.com/office/drawing/2014/main" id="{3BFCDE70-4E4B-9409-6804-279A7FE24EE3}"/>
                </a:ext>
              </a:extLst>
            </p:cNvPr>
            <p:cNvSpPr/>
            <p:nvPr/>
          </p:nvSpPr>
          <p:spPr>
            <a:xfrm>
              <a:off x="4695640" y="4303430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공격의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대분류</a:t>
              </a:r>
              <a:r>
                <a:rPr lang="en-US" altLang="ko-KR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소분류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비중을 한 화면에서 파악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Text 18">
              <a:extLst>
                <a:ext uri="{FF2B5EF4-FFF2-40B4-BE49-F238E27FC236}">
                  <a16:creationId xmlns:a16="http://schemas.microsoft.com/office/drawing/2014/main" id="{63899682-98DC-4E03-B8B2-DA21C79DC7AA}"/>
                </a:ext>
              </a:extLst>
            </p:cNvPr>
            <p:cNvSpPr/>
            <p:nvPr/>
          </p:nvSpPr>
          <p:spPr>
            <a:xfrm>
              <a:off x="4695640" y="4608230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각 부채의 면적 비율이 해당 유형의 상대적 빈도를 의미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 18">
              <a:extLst>
                <a:ext uri="{FF2B5EF4-FFF2-40B4-BE49-F238E27FC236}">
                  <a16:creationId xmlns:a16="http://schemas.microsoft.com/office/drawing/2014/main" id="{45DDA23C-9599-0197-10A0-F31442BD0AC4}"/>
                </a:ext>
              </a:extLst>
            </p:cNvPr>
            <p:cNvSpPr/>
            <p:nvPr/>
          </p:nvSpPr>
          <p:spPr>
            <a:xfrm>
              <a:off x="4695640" y="4934255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현재 주력 공격군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예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Web Application Attack, DoS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등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확인 → 서명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정책 보완 우선순위 도출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Text 0">
            <a:extLst>
              <a:ext uri="{FF2B5EF4-FFF2-40B4-BE49-F238E27FC236}">
                <a16:creationId xmlns:a16="http://schemas.microsoft.com/office/drawing/2014/main" id="{F21DB083-53DA-78EA-5D2A-B62C09F92735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대시보드 패널 구성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08223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1ABAB-4A3F-7F9A-B3B0-0D859CC0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9A50C25-9C97-F0A4-B24F-43101115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24" name="그림 2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862D43-31FD-3930-DAF9-FFB5C48AEB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602" y="1034538"/>
            <a:ext cx="8121918" cy="5298896"/>
          </a:xfrm>
          <a:prstGeom prst="rect">
            <a:avLst/>
          </a:prstGeom>
        </p:spPr>
      </p:pic>
      <p:pic>
        <p:nvPicPr>
          <p:cNvPr id="2" name="그림 1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ED9491-1CEE-68BD-33C4-1F706EF9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85" y="1429077"/>
            <a:ext cx="6374338" cy="233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83B0B18-BEB8-B8CF-8B42-4E8BB4C8CA7E}"/>
              </a:ext>
            </a:extLst>
          </p:cNvPr>
          <p:cNvGrpSpPr/>
          <p:nvPr/>
        </p:nvGrpSpPr>
        <p:grpSpPr>
          <a:xfrm>
            <a:off x="6995678" y="3369519"/>
            <a:ext cx="4967441" cy="1895740"/>
            <a:chOff x="4247312" y="3696198"/>
            <a:chExt cx="5439428" cy="1895740"/>
          </a:xfrm>
        </p:grpSpPr>
        <p:pic>
          <p:nvPicPr>
            <p:cNvPr id="29" name="그림 28" descr="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535980F-D54A-A771-6AA1-712693FCB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7312" y="3696198"/>
              <a:ext cx="5334744" cy="1895740"/>
            </a:xfrm>
            <a:prstGeom prst="rect">
              <a:avLst/>
            </a:prstGeom>
          </p:spPr>
        </p:pic>
        <p:sp>
          <p:nvSpPr>
            <p:cNvPr id="30" name="Text 15">
              <a:extLst>
                <a:ext uri="{FF2B5EF4-FFF2-40B4-BE49-F238E27FC236}">
                  <a16:creationId xmlns:a16="http://schemas.microsoft.com/office/drawing/2014/main" id="{B9737BF9-8B87-5F08-0B40-BECD187048AA}"/>
                </a:ext>
              </a:extLst>
            </p:cNvPr>
            <p:cNvSpPr/>
            <p:nvPr/>
          </p:nvSpPr>
          <p:spPr>
            <a:xfrm>
              <a:off x="4657540" y="3848960"/>
              <a:ext cx="50292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４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이벤트 급증 모니터 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(15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분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  <a:endParaRPr lang="en-US" sz="1500" dirty="0"/>
            </a:p>
          </p:txBody>
        </p:sp>
        <p:sp>
          <p:nvSpPr>
            <p:cNvPr id="31" name="Text 17">
              <a:extLst>
                <a:ext uri="{FF2B5EF4-FFF2-40B4-BE49-F238E27FC236}">
                  <a16:creationId xmlns:a16="http://schemas.microsoft.com/office/drawing/2014/main" id="{8302E2A1-E87B-BD5B-D038-E8E1737767D3}"/>
                </a:ext>
              </a:extLst>
            </p:cNvPr>
            <p:cNvSpPr/>
            <p:nvPr/>
          </p:nvSpPr>
          <p:spPr>
            <a:xfrm>
              <a:off x="4695640" y="4382360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최근 단기 구간에서의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급증</a:t>
              </a:r>
              <a:r>
                <a:rPr lang="en-US" altLang="ko-KR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(spike)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여부를 신속히 탐지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Text 18">
              <a:extLst>
                <a:ext uri="{FF2B5EF4-FFF2-40B4-BE49-F238E27FC236}">
                  <a16:creationId xmlns:a16="http://schemas.microsoft.com/office/drawing/2014/main" id="{84E467E9-48D7-E55F-1BDD-DF183DAAE2B5}"/>
                </a:ext>
              </a:extLst>
            </p:cNvPr>
            <p:cNvSpPr/>
            <p:nvPr/>
          </p:nvSpPr>
          <p:spPr>
            <a:xfrm>
              <a:off x="4695640" y="4687160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급증 시점 식별 후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동일 시각의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유형</a:t>
              </a:r>
              <a:r>
                <a:rPr lang="en-US" altLang="ko-KR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IP/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패널로 </a:t>
              </a:r>
              <a:b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교차 확인하여 원인 이벤트를 추적</a:t>
              </a:r>
              <a:endPara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4" name="Text 0">
            <a:extLst>
              <a:ext uri="{FF2B5EF4-FFF2-40B4-BE49-F238E27FC236}">
                <a16:creationId xmlns:a16="http://schemas.microsoft.com/office/drawing/2014/main" id="{2E08267B-8384-CE4E-EE3F-E42DBC622828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대시보드 패널 구성</a:t>
            </a:r>
            <a:endParaRPr lang="en-US" sz="27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662E12-EF9D-DB32-1F82-57ED77F2BACE}"/>
              </a:ext>
            </a:extLst>
          </p:cNvPr>
          <p:cNvGrpSpPr/>
          <p:nvPr/>
        </p:nvGrpSpPr>
        <p:grpSpPr>
          <a:xfrm>
            <a:off x="3721646" y="5103888"/>
            <a:ext cx="1980473" cy="281178"/>
            <a:chOff x="4366985" y="3985234"/>
            <a:chExt cx="2378528" cy="28117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192DC8A-FB34-9335-44B5-01143EEFB7B4}"/>
                </a:ext>
              </a:extLst>
            </p:cNvPr>
            <p:cNvSpPr/>
            <p:nvPr/>
          </p:nvSpPr>
          <p:spPr>
            <a:xfrm>
              <a:off x="4366985" y="3985234"/>
              <a:ext cx="2139225" cy="281178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 17">
              <a:extLst>
                <a:ext uri="{FF2B5EF4-FFF2-40B4-BE49-F238E27FC236}">
                  <a16:creationId xmlns:a16="http://schemas.microsoft.com/office/drawing/2014/main" id="{EF32CA9E-CF15-CF38-8972-62718B3291DF}"/>
                </a:ext>
              </a:extLst>
            </p:cNvPr>
            <p:cNvSpPr/>
            <p:nvPr/>
          </p:nvSpPr>
          <p:spPr>
            <a:xfrm>
              <a:off x="4467396" y="4015962"/>
              <a:ext cx="227811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800"/>
                </a:lnSpc>
                <a:buSzPct val="100000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실제 발생 건수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(Count)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A8099D-0741-15D7-95BB-A030952E03E2}"/>
              </a:ext>
            </a:extLst>
          </p:cNvPr>
          <p:cNvGrpSpPr/>
          <p:nvPr/>
        </p:nvGrpSpPr>
        <p:grpSpPr>
          <a:xfrm>
            <a:off x="3721645" y="5446943"/>
            <a:ext cx="3705453" cy="281178"/>
            <a:chOff x="4366985" y="3985234"/>
            <a:chExt cx="3705453" cy="28117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F2F1B18-BC74-67E5-3646-638A517F8758}"/>
                </a:ext>
              </a:extLst>
            </p:cNvPr>
            <p:cNvSpPr/>
            <p:nvPr/>
          </p:nvSpPr>
          <p:spPr>
            <a:xfrm>
              <a:off x="4366985" y="3985234"/>
              <a:ext cx="3705453" cy="281178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 17">
              <a:extLst>
                <a:ext uri="{FF2B5EF4-FFF2-40B4-BE49-F238E27FC236}">
                  <a16:creationId xmlns:a16="http://schemas.microsoft.com/office/drawing/2014/main" id="{71B7383E-202D-7902-819E-942BC0BA17A2}"/>
                </a:ext>
              </a:extLst>
            </p:cNvPr>
            <p:cNvSpPr/>
            <p:nvPr/>
          </p:nvSpPr>
          <p:spPr>
            <a:xfrm>
              <a:off x="4467395" y="4015962"/>
              <a:ext cx="3558271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800"/>
                </a:lnSpc>
                <a:buSzPct val="100000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직전 구간을 반영한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이동평균 </a:t>
              </a:r>
              <a:r>
                <a:rPr lang="en-US" altLang="ko-KR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30(Moving Average 30)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F5DF9E-97FC-7F4C-C2FB-799BD7A8EBDA}"/>
              </a:ext>
            </a:extLst>
          </p:cNvPr>
          <p:cNvGrpSpPr/>
          <p:nvPr/>
        </p:nvGrpSpPr>
        <p:grpSpPr>
          <a:xfrm>
            <a:off x="3721643" y="5772513"/>
            <a:ext cx="5257831" cy="281178"/>
            <a:chOff x="4366985" y="3985234"/>
            <a:chExt cx="2274267" cy="28117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13C42F1-3BE6-3976-05FB-562997D53D9D}"/>
                </a:ext>
              </a:extLst>
            </p:cNvPr>
            <p:cNvSpPr/>
            <p:nvPr/>
          </p:nvSpPr>
          <p:spPr>
            <a:xfrm>
              <a:off x="4366985" y="3985234"/>
              <a:ext cx="2139225" cy="281178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 17">
              <a:extLst>
                <a:ext uri="{FF2B5EF4-FFF2-40B4-BE49-F238E27FC236}">
                  <a16:creationId xmlns:a16="http://schemas.microsoft.com/office/drawing/2014/main" id="{56F9F83A-B81B-E50D-89F6-21AD8F81F6CE}"/>
                </a:ext>
              </a:extLst>
            </p:cNvPr>
            <p:cNvSpPr/>
            <p:nvPr/>
          </p:nvSpPr>
          <p:spPr>
            <a:xfrm>
              <a:off x="4423650" y="4015962"/>
              <a:ext cx="2217602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800"/>
                </a:lnSpc>
                <a:buSzPct val="100000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기준선에 표준편차</a:t>
              </a:r>
              <a:r>
                <a:rPr lang="en-US" altLang="ko-KR" sz="1200">
                  <a:latin typeface="Noto Sans KR" panose="020B0200000000000000" pitchFamily="50" charset="-127"/>
                  <a:ea typeface="Noto Sans KR" panose="020B0200000000000000" pitchFamily="50" charset="-127"/>
                </a:rPr>
                <a:t>(σ)</a:t>
              </a:r>
              <a:r>
                <a:rPr lang="ko-KR" altLang="en-US" sz="1200">
                  <a:latin typeface="Noto Sans KR" panose="020B0200000000000000" pitchFamily="50" charset="-127"/>
                  <a:ea typeface="Noto Sans KR" panose="020B0200000000000000" pitchFamily="50" charset="-127"/>
                </a:rPr>
                <a:t>를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더한 상한 </a:t>
              </a:r>
              <a:r>
                <a:rPr lang="en-US" altLang="ko-KR" sz="1200">
                  <a:latin typeface="Noto Sans KR" panose="020B0200000000000000" pitchFamily="50" charset="-127"/>
                  <a:ea typeface="Noto Sans KR" panose="020B0200000000000000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200">
                  <a:latin typeface="Noto Sans KR" panose="020B0200000000000000" pitchFamily="50" charset="-127"/>
                  <a:ea typeface="Noto Sans KR" panose="020B0200000000000000" pitchFamily="50" charset="-127"/>
                  <a:sym typeface="Wingdings" panose="05000000000000000000" pitchFamily="2" charset="2"/>
                </a:rPr>
                <a:t>실측이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  <a:sym typeface="Wingdings" panose="05000000000000000000" pitchFamily="2" charset="2"/>
                </a:rPr>
                <a:t>이를 넘어서면 급증으로 간주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7" name="그림 6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EF198D-99DC-7C67-6622-45F87F440B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802" t="57424" b="22588"/>
          <a:stretch>
            <a:fillRect/>
          </a:stretch>
        </p:blipFill>
        <p:spPr>
          <a:xfrm>
            <a:off x="508881" y="5146351"/>
            <a:ext cx="1885951" cy="85386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A984B9-2E82-C738-BE26-45A22A63E982}"/>
              </a:ext>
            </a:extLst>
          </p:cNvPr>
          <p:cNvSpPr/>
          <p:nvPr/>
        </p:nvSpPr>
        <p:spPr>
          <a:xfrm>
            <a:off x="678363" y="5146351"/>
            <a:ext cx="528777" cy="22861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A5A85A-13B2-C86A-0509-2CFDA4763D62}"/>
              </a:ext>
            </a:extLst>
          </p:cNvPr>
          <p:cNvSpPr/>
          <p:nvPr/>
        </p:nvSpPr>
        <p:spPr>
          <a:xfrm>
            <a:off x="678363" y="5419355"/>
            <a:ext cx="1071129" cy="22861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0032FC-ED8D-4483-E79E-FF4219ED162D}"/>
              </a:ext>
            </a:extLst>
          </p:cNvPr>
          <p:cNvSpPr/>
          <p:nvPr/>
        </p:nvSpPr>
        <p:spPr>
          <a:xfrm>
            <a:off x="624806" y="5706737"/>
            <a:ext cx="1573014" cy="22861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6CC51BB-720F-47FF-E7C3-0C27315099DD}"/>
              </a:ext>
            </a:extLst>
          </p:cNvPr>
          <p:cNvCxnSpPr>
            <a:cxnSpLocks/>
          </p:cNvCxnSpPr>
          <p:nvPr/>
        </p:nvCxnSpPr>
        <p:spPr>
          <a:xfrm>
            <a:off x="2320973" y="5260659"/>
            <a:ext cx="1309596" cy="0"/>
          </a:xfrm>
          <a:prstGeom prst="straightConnector1">
            <a:avLst/>
          </a:prstGeom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연결선: 꺾임 7">
            <a:extLst>
              <a:ext uri="{FF2B5EF4-FFF2-40B4-BE49-F238E27FC236}">
                <a16:creationId xmlns:a16="http://schemas.microsoft.com/office/drawing/2014/main" id="{434BB044-0090-7D54-164B-DA8DEA5E26B8}"/>
              </a:ext>
            </a:extLst>
          </p:cNvPr>
          <p:cNvCxnSpPr>
            <a:cxnSpLocks/>
          </p:cNvCxnSpPr>
          <p:nvPr/>
        </p:nvCxnSpPr>
        <p:spPr>
          <a:xfrm>
            <a:off x="2320973" y="5556750"/>
            <a:ext cx="1309596" cy="0"/>
          </a:xfrm>
          <a:prstGeom prst="straightConnector1">
            <a:avLst/>
          </a:prstGeom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연결선: 꺾임 7">
            <a:extLst>
              <a:ext uri="{FF2B5EF4-FFF2-40B4-BE49-F238E27FC236}">
                <a16:creationId xmlns:a16="http://schemas.microsoft.com/office/drawing/2014/main" id="{755A4E89-98C1-A0F7-CF94-CEDCD0C3B0AE}"/>
              </a:ext>
            </a:extLst>
          </p:cNvPr>
          <p:cNvCxnSpPr>
            <a:cxnSpLocks/>
          </p:cNvCxnSpPr>
          <p:nvPr/>
        </p:nvCxnSpPr>
        <p:spPr>
          <a:xfrm>
            <a:off x="2320973" y="5844133"/>
            <a:ext cx="1309596" cy="0"/>
          </a:xfrm>
          <a:prstGeom prst="straightConnector1">
            <a:avLst/>
          </a:prstGeom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080E97-E4B1-41B3-B071-755855C4B67E}"/>
              </a:ext>
            </a:extLst>
          </p:cNvPr>
          <p:cNvSpPr txBox="1"/>
          <p:nvPr/>
        </p:nvSpPr>
        <p:spPr>
          <a:xfrm>
            <a:off x="5866229" y="6273871"/>
            <a:ext cx="632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** MA(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Moving Average,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이동평균</a:t>
            </a:r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r>
              <a:rPr lang="en-US" altLang="ko-KR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우리 대시보드의 “기준선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(MA30)”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 최근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30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 버킷의 값들을 평균내서 만든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기준 추세선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뜻함</a:t>
            </a:r>
          </a:p>
        </p:txBody>
      </p:sp>
    </p:spTree>
    <p:extLst>
      <p:ext uri="{BB962C8B-B14F-4D97-AF65-F5344CB8AC3E}">
        <p14:creationId xmlns:p14="http://schemas.microsoft.com/office/powerpoint/2010/main" val="2880990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82770-BF14-0404-ECB0-9244B5D46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8C1FF41-2B6F-A407-EFF2-BC0B289E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24" name="그림 2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AD9D99-58C8-2A3A-E857-4A1BDE84EA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602" y="1034538"/>
            <a:ext cx="8121918" cy="5298896"/>
          </a:xfrm>
          <a:prstGeom prst="rect">
            <a:avLst/>
          </a:prstGeom>
        </p:spPr>
      </p:pic>
      <p:pic>
        <p:nvPicPr>
          <p:cNvPr id="2" name="그림 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DE024C-8437-5EE8-90B0-1116408B76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56" t="2685" r="2933" b="2844"/>
          <a:stretch>
            <a:fillRect/>
          </a:stretch>
        </p:blipFill>
        <p:spPr>
          <a:xfrm>
            <a:off x="6679068" y="1219871"/>
            <a:ext cx="3007672" cy="2370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47E828-3BB2-33E9-591B-C5F225D674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08" t="3478" r="2873" b="1530"/>
          <a:stretch>
            <a:fillRect/>
          </a:stretch>
        </p:blipFill>
        <p:spPr>
          <a:xfrm>
            <a:off x="2875940" y="1235957"/>
            <a:ext cx="2992854" cy="233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79E399-33DC-E427-9810-067E505B71D0}"/>
              </a:ext>
            </a:extLst>
          </p:cNvPr>
          <p:cNvGrpSpPr/>
          <p:nvPr/>
        </p:nvGrpSpPr>
        <p:grpSpPr>
          <a:xfrm>
            <a:off x="3739312" y="3961474"/>
            <a:ext cx="5439428" cy="1895740"/>
            <a:chOff x="4247312" y="3696198"/>
            <a:chExt cx="5439428" cy="1895740"/>
          </a:xfrm>
        </p:grpSpPr>
        <p:pic>
          <p:nvPicPr>
            <p:cNvPr id="21" name="그림 20" descr="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9DCB0D9-FCCE-4DA3-8D9D-2AF87392D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7312" y="3696198"/>
              <a:ext cx="5334744" cy="1895740"/>
            </a:xfrm>
            <a:prstGeom prst="rect">
              <a:avLst/>
            </a:prstGeom>
          </p:spPr>
        </p:pic>
        <p:sp>
          <p:nvSpPr>
            <p:cNvPr id="22" name="Text 15">
              <a:extLst>
                <a:ext uri="{FF2B5EF4-FFF2-40B4-BE49-F238E27FC236}">
                  <a16:creationId xmlns:a16="http://schemas.microsoft.com/office/drawing/2014/main" id="{91B9F707-4E91-2A94-64A7-98D37880E43B}"/>
                </a:ext>
              </a:extLst>
            </p:cNvPr>
            <p:cNvSpPr/>
            <p:nvPr/>
          </p:nvSpPr>
          <p:spPr>
            <a:xfrm>
              <a:off x="4657540" y="3848960"/>
              <a:ext cx="50292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5) 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공격 국가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, 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공격 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IP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Top5</a:t>
              </a:r>
              <a:endParaRPr lang="en-US" sz="1500" dirty="0"/>
            </a:p>
          </p:txBody>
        </p:sp>
        <p:sp>
          <p:nvSpPr>
            <p:cNvPr id="23" name="Text 17">
              <a:extLst>
                <a:ext uri="{FF2B5EF4-FFF2-40B4-BE49-F238E27FC236}">
                  <a16:creationId xmlns:a16="http://schemas.microsoft.com/office/drawing/2014/main" id="{A5D4D3D4-139E-07F4-6A33-DD2B585E368E}"/>
                </a:ext>
              </a:extLst>
            </p:cNvPr>
            <p:cNvSpPr/>
            <p:nvPr/>
          </p:nvSpPr>
          <p:spPr>
            <a:xfrm>
              <a:off x="4695640" y="4307022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국가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와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개별 </a:t>
              </a:r>
              <a:r>
                <a:rPr lang="en-US" altLang="ko-KR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IP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단위의 상위 공격원을 함께 제시하여 </a:t>
              </a:r>
              <a:b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빠른 우선대상 선정을 지원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 18">
              <a:extLst>
                <a:ext uri="{FF2B5EF4-FFF2-40B4-BE49-F238E27FC236}">
                  <a16:creationId xmlns:a16="http://schemas.microsoft.com/office/drawing/2014/main" id="{A69A140B-617B-3BC4-3ABD-2323BE9ED454}"/>
                </a:ext>
              </a:extLst>
            </p:cNvPr>
            <p:cNvSpPr/>
            <p:nvPr/>
          </p:nvSpPr>
          <p:spPr>
            <a:xfrm>
              <a:off x="4695640" y="4847879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국가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지역 단위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차단 정책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(Geo-IP, WAF)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방향성 설정에 활용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7" name="Text 0">
            <a:extLst>
              <a:ext uri="{FF2B5EF4-FFF2-40B4-BE49-F238E27FC236}">
                <a16:creationId xmlns:a16="http://schemas.microsoft.com/office/drawing/2014/main" id="{256B8E82-D116-2259-EDFE-7542A60BAAA9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대시보드 패널 구성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5093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9024-6394-B241-825F-CC386530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C2CD0AA-AE0E-690B-72BF-BDAB34113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24" name="그림 2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8F7854-FA4A-CFC3-9A44-B9544EEA3F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602" y="1034538"/>
            <a:ext cx="8121918" cy="5298896"/>
          </a:xfrm>
          <a:prstGeom prst="rect">
            <a:avLst/>
          </a:prstGeom>
        </p:spPr>
      </p:pic>
      <p:pic>
        <p:nvPicPr>
          <p:cNvPr id="7" name="그림 6" descr="지도, 세계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874934-7592-4D33-8E26-3AF6E9C1C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717" y="1134461"/>
            <a:ext cx="5649687" cy="509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세계, 원, 지구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5F5608-9DC3-0C65-1B8B-DB494A990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49" b="35598" l="38353" r="71815">
                        <a14:foregroundMark x1="38481" y1="14180" x2="38867" y2="20975"/>
                        <a14:foregroundMark x1="53539" y1="33826" x2="55598" y2="33530"/>
                        <a14:foregroundMark x1="53282" y1="33235" x2="55985" y2="33383"/>
                        <a14:foregroundMark x1="53024" y1="33973" x2="54440" y2="32644"/>
                        <a14:foregroundMark x1="54826" y1="33530" x2="53797" y2="32792"/>
                        <a14:foregroundMark x1="53282" y1="33087" x2="53024" y2="32644"/>
                        <a14:foregroundMark x1="52767" y1="34269" x2="55212" y2="33530"/>
                        <a14:foregroundMark x1="56113" y1="34417" x2="55212" y2="33973"/>
                        <a14:foregroundMark x1="55985" y1="35155" x2="55985" y2="35155"/>
                        <a14:foregroundMark x1="56113" y1="35155" x2="56113" y2="35155"/>
                        <a14:foregroundMark x1="56242" y1="35303" x2="56113" y2="35451"/>
                        <a14:foregroundMark x1="55856" y1="35598" x2="55856" y2="35598"/>
                        <a14:foregroundMark x1="55598" y1="35598" x2="55598" y2="35598"/>
                      </a14:backgroundRemoval>
                    </a14:imgEffect>
                  </a14:imgLayer>
                </a14:imgProps>
              </a:ext>
            </a:extLst>
          </a:blip>
          <a:srcRect l="34557" t="6647" r="23663" b="62038"/>
          <a:stretch>
            <a:fillRect/>
          </a:stretch>
        </p:blipFill>
        <p:spPr>
          <a:xfrm>
            <a:off x="4383219" y="368300"/>
            <a:ext cx="4229101" cy="276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D2090C-3C96-E9F3-D021-BBCBB9541674}"/>
              </a:ext>
            </a:extLst>
          </p:cNvPr>
          <p:cNvGrpSpPr/>
          <p:nvPr/>
        </p:nvGrpSpPr>
        <p:grpSpPr>
          <a:xfrm>
            <a:off x="447013" y="4303574"/>
            <a:ext cx="5439428" cy="1895740"/>
            <a:chOff x="4247312" y="3696198"/>
            <a:chExt cx="5439428" cy="1895740"/>
          </a:xfrm>
        </p:grpSpPr>
        <p:pic>
          <p:nvPicPr>
            <p:cNvPr id="26" name="그림 25" descr="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4412669-E02E-0CB5-80D8-D310849B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7312" y="3696198"/>
              <a:ext cx="5334744" cy="1895740"/>
            </a:xfrm>
            <a:prstGeom prst="rect">
              <a:avLst/>
            </a:prstGeom>
          </p:spPr>
        </p:pic>
        <p:sp>
          <p:nvSpPr>
            <p:cNvPr id="27" name="Text 15">
              <a:extLst>
                <a:ext uri="{FF2B5EF4-FFF2-40B4-BE49-F238E27FC236}">
                  <a16:creationId xmlns:a16="http://schemas.microsoft.com/office/drawing/2014/main" id="{7E77386F-5BAA-EDE3-DBF3-341278425B40}"/>
                </a:ext>
              </a:extLst>
            </p:cNvPr>
            <p:cNvSpPr/>
            <p:nvPr/>
          </p:nvSpPr>
          <p:spPr>
            <a:xfrm>
              <a:off x="4657540" y="3848960"/>
              <a:ext cx="50292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6) 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공격 위치 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지도</a:t>
              </a: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  <a:endParaRPr lang="en-US" sz="1500" dirty="0"/>
            </a:p>
          </p:txBody>
        </p:sp>
        <p:sp>
          <p:nvSpPr>
            <p:cNvPr id="28" name="Text 17">
              <a:extLst>
                <a:ext uri="{FF2B5EF4-FFF2-40B4-BE49-F238E27FC236}">
                  <a16:creationId xmlns:a16="http://schemas.microsoft.com/office/drawing/2014/main" id="{E6EC1C75-63C2-D02C-C966-2FC7EC002B6E}"/>
                </a:ext>
              </a:extLst>
            </p:cNvPr>
            <p:cNvSpPr/>
            <p:nvPr/>
          </p:nvSpPr>
          <p:spPr>
            <a:xfrm>
              <a:off x="4695640" y="4303333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소스의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지리적 분포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를 시각화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 18">
              <a:extLst>
                <a:ext uri="{FF2B5EF4-FFF2-40B4-BE49-F238E27FC236}">
                  <a16:creationId xmlns:a16="http://schemas.microsoft.com/office/drawing/2014/main" id="{92A5325F-B17B-AFC8-0722-368D12653CA9}"/>
                </a:ext>
              </a:extLst>
            </p:cNvPr>
            <p:cNvSpPr/>
            <p:nvPr/>
          </p:nvSpPr>
          <p:spPr>
            <a:xfrm>
              <a:off x="4695640" y="4608133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원의 크기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숫자가 해당 지역의 발생량을 의미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Text 18">
              <a:extLst>
                <a:ext uri="{FF2B5EF4-FFF2-40B4-BE49-F238E27FC236}">
                  <a16:creationId xmlns:a16="http://schemas.microsoft.com/office/drawing/2014/main" id="{5537B761-0307-13E0-A8A2-E5067867DF41}"/>
                </a:ext>
              </a:extLst>
            </p:cNvPr>
            <p:cNvSpPr/>
            <p:nvPr/>
          </p:nvSpPr>
          <p:spPr>
            <a:xfrm>
              <a:off x="4695640" y="4934158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지역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도시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·IP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의 집중 유입 여부를 공간적으로 확인하고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국가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/ASN/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네트워크 단위의 차단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완화 전략을 수립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3" name="Text 0">
            <a:extLst>
              <a:ext uri="{FF2B5EF4-FFF2-40B4-BE49-F238E27FC236}">
                <a16:creationId xmlns:a16="http://schemas.microsoft.com/office/drawing/2014/main" id="{D0446006-B00A-26CF-4312-77E75FE39D3F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대시보드 패널 구성</a:t>
            </a:r>
            <a:endParaRPr lang="en-US" sz="27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2451C-FC3F-0593-1EC3-9E5F80B05E2C}"/>
              </a:ext>
            </a:extLst>
          </p:cNvPr>
          <p:cNvSpPr/>
          <p:nvPr/>
        </p:nvSpPr>
        <p:spPr>
          <a:xfrm>
            <a:off x="4771753" y="1201136"/>
            <a:ext cx="2505347" cy="308769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0B2303-B7EA-1838-8288-EBFBE12ADC7E}"/>
              </a:ext>
            </a:extLst>
          </p:cNvPr>
          <p:cNvSpPr/>
          <p:nvPr/>
        </p:nvSpPr>
        <p:spPr>
          <a:xfrm>
            <a:off x="4771753" y="1576580"/>
            <a:ext cx="2505347" cy="215538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98D7A1-4295-2277-A694-26945D02E39A}"/>
              </a:ext>
            </a:extLst>
          </p:cNvPr>
          <p:cNvSpPr/>
          <p:nvPr/>
        </p:nvSpPr>
        <p:spPr>
          <a:xfrm>
            <a:off x="4771753" y="1852886"/>
            <a:ext cx="2505347" cy="215538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EE3D02-958D-C3DB-A3B3-1E060BA2C7E8}"/>
              </a:ext>
            </a:extLst>
          </p:cNvPr>
          <p:cNvGrpSpPr/>
          <p:nvPr/>
        </p:nvGrpSpPr>
        <p:grpSpPr>
          <a:xfrm>
            <a:off x="8799685" y="1138629"/>
            <a:ext cx="527671" cy="281178"/>
            <a:chOff x="4366985" y="3985234"/>
            <a:chExt cx="2378528" cy="28117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19105C9-678A-36B2-68B6-04C4DF6F6B53}"/>
                </a:ext>
              </a:extLst>
            </p:cNvPr>
            <p:cNvSpPr/>
            <p:nvPr/>
          </p:nvSpPr>
          <p:spPr>
            <a:xfrm>
              <a:off x="4366985" y="3985234"/>
              <a:ext cx="2139225" cy="281178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 17">
              <a:extLst>
                <a:ext uri="{FF2B5EF4-FFF2-40B4-BE49-F238E27FC236}">
                  <a16:creationId xmlns:a16="http://schemas.microsoft.com/office/drawing/2014/main" id="{AC315785-118D-2E6D-A7CA-BF5C2237C439}"/>
                </a:ext>
              </a:extLst>
            </p:cNvPr>
            <p:cNvSpPr/>
            <p:nvPr/>
          </p:nvSpPr>
          <p:spPr>
            <a:xfrm>
              <a:off x="4467396" y="4015962"/>
              <a:ext cx="227811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800"/>
                </a:lnSpc>
                <a:buSzPct val="100000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국가</a:t>
              </a:r>
              <a:endPara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C34B4D-FD28-50BF-1AD6-D841598EA98C}"/>
              </a:ext>
            </a:extLst>
          </p:cNvPr>
          <p:cNvGrpSpPr/>
          <p:nvPr/>
        </p:nvGrpSpPr>
        <p:grpSpPr>
          <a:xfrm>
            <a:off x="8799685" y="1481684"/>
            <a:ext cx="495206" cy="281178"/>
            <a:chOff x="4366985" y="3985234"/>
            <a:chExt cx="3705453" cy="28117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8913FB3-997C-B92C-C2FA-A3760BE0B61F}"/>
                </a:ext>
              </a:extLst>
            </p:cNvPr>
            <p:cNvSpPr/>
            <p:nvPr/>
          </p:nvSpPr>
          <p:spPr>
            <a:xfrm>
              <a:off x="4366985" y="3985234"/>
              <a:ext cx="3705453" cy="281178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 17">
              <a:extLst>
                <a:ext uri="{FF2B5EF4-FFF2-40B4-BE49-F238E27FC236}">
                  <a16:creationId xmlns:a16="http://schemas.microsoft.com/office/drawing/2014/main" id="{AEE9F20D-13C4-745F-83C6-6B60659354D2}"/>
                </a:ext>
              </a:extLst>
            </p:cNvPr>
            <p:cNvSpPr/>
            <p:nvPr/>
          </p:nvSpPr>
          <p:spPr>
            <a:xfrm>
              <a:off x="4467395" y="4015962"/>
              <a:ext cx="355826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800"/>
                </a:lnSpc>
                <a:buSzPct val="100000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도시</a:t>
              </a:r>
              <a:endPara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A666D4-DF5C-6F83-2F9A-90D098EA3517}"/>
              </a:ext>
            </a:extLst>
          </p:cNvPr>
          <p:cNvGrpSpPr/>
          <p:nvPr/>
        </p:nvGrpSpPr>
        <p:grpSpPr>
          <a:xfrm>
            <a:off x="8799685" y="1807254"/>
            <a:ext cx="858666" cy="281178"/>
            <a:chOff x="4366985" y="3985234"/>
            <a:chExt cx="2318013" cy="28117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9C68B67-FAED-02C6-3777-DE9B4403BCD6}"/>
                </a:ext>
              </a:extLst>
            </p:cNvPr>
            <p:cNvSpPr/>
            <p:nvPr/>
          </p:nvSpPr>
          <p:spPr>
            <a:xfrm>
              <a:off x="4366985" y="3985234"/>
              <a:ext cx="2139225" cy="281178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 17">
              <a:extLst>
                <a:ext uri="{FF2B5EF4-FFF2-40B4-BE49-F238E27FC236}">
                  <a16:creationId xmlns:a16="http://schemas.microsoft.com/office/drawing/2014/main" id="{3D904E7A-9AD2-20E3-B949-C9058E717891}"/>
                </a:ext>
              </a:extLst>
            </p:cNvPr>
            <p:cNvSpPr/>
            <p:nvPr/>
          </p:nvSpPr>
          <p:spPr>
            <a:xfrm>
              <a:off x="4467396" y="4015962"/>
              <a:ext cx="2217602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800"/>
                </a:lnSpc>
                <a:buSzPct val="100000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공격자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IP</a:t>
              </a:r>
            </a:p>
          </p:txBody>
        </p:sp>
      </p:grpSp>
      <p:cxnSp>
        <p:nvCxnSpPr>
          <p:cNvPr id="32" name="연결선: 꺾임 7">
            <a:extLst>
              <a:ext uri="{FF2B5EF4-FFF2-40B4-BE49-F238E27FC236}">
                <a16:creationId xmlns:a16="http://schemas.microsoft.com/office/drawing/2014/main" id="{6421A0EE-14FD-6B07-3F51-7D0D64962545}"/>
              </a:ext>
            </a:extLst>
          </p:cNvPr>
          <p:cNvCxnSpPr>
            <a:cxnSpLocks/>
          </p:cNvCxnSpPr>
          <p:nvPr/>
        </p:nvCxnSpPr>
        <p:spPr>
          <a:xfrm>
            <a:off x="7399012" y="1295400"/>
            <a:ext cx="1309596" cy="0"/>
          </a:xfrm>
          <a:prstGeom prst="straightConnector1">
            <a:avLst/>
          </a:prstGeom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연결선: 꺾임 7">
            <a:extLst>
              <a:ext uri="{FF2B5EF4-FFF2-40B4-BE49-F238E27FC236}">
                <a16:creationId xmlns:a16="http://schemas.microsoft.com/office/drawing/2014/main" id="{3AF00203-C13D-088D-542D-BC4AA9EA91D5}"/>
              </a:ext>
            </a:extLst>
          </p:cNvPr>
          <p:cNvCxnSpPr>
            <a:cxnSpLocks/>
          </p:cNvCxnSpPr>
          <p:nvPr/>
        </p:nvCxnSpPr>
        <p:spPr>
          <a:xfrm>
            <a:off x="7399012" y="1591491"/>
            <a:ext cx="1309596" cy="0"/>
          </a:xfrm>
          <a:prstGeom prst="straightConnector1">
            <a:avLst/>
          </a:prstGeom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연결선: 꺾임 7">
            <a:extLst>
              <a:ext uri="{FF2B5EF4-FFF2-40B4-BE49-F238E27FC236}">
                <a16:creationId xmlns:a16="http://schemas.microsoft.com/office/drawing/2014/main" id="{B79840A0-6CE2-8C92-7D5D-982AEC5E9923}"/>
              </a:ext>
            </a:extLst>
          </p:cNvPr>
          <p:cNvCxnSpPr>
            <a:cxnSpLocks/>
          </p:cNvCxnSpPr>
          <p:nvPr/>
        </p:nvCxnSpPr>
        <p:spPr>
          <a:xfrm>
            <a:off x="7399012" y="1878874"/>
            <a:ext cx="1309596" cy="0"/>
          </a:xfrm>
          <a:prstGeom prst="straightConnector1">
            <a:avLst/>
          </a:prstGeom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2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A8F1E-3A36-F294-A8F1-7741A25D1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2F502D2-792F-AB71-E487-AF49747B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24" name="그림 2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1E1C6A-10B2-4EE5-2234-4E76C9A7A3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602" y="1034538"/>
            <a:ext cx="8121918" cy="5298896"/>
          </a:xfrm>
          <a:prstGeom prst="rect">
            <a:avLst/>
          </a:prstGeom>
        </p:spPr>
      </p:pic>
      <p:pic>
        <p:nvPicPr>
          <p:cNvPr id="2" name="그림 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4BD950-E826-9704-F362-75E0BC6C6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83" y="3797300"/>
            <a:ext cx="11355834" cy="2376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7902AB-34C1-6C37-725F-3766E70604E5}"/>
              </a:ext>
            </a:extLst>
          </p:cNvPr>
          <p:cNvGrpSpPr/>
          <p:nvPr/>
        </p:nvGrpSpPr>
        <p:grpSpPr>
          <a:xfrm>
            <a:off x="3698672" y="1450995"/>
            <a:ext cx="5439428" cy="1895740"/>
            <a:chOff x="4247312" y="3696198"/>
            <a:chExt cx="5439428" cy="1895740"/>
          </a:xfrm>
        </p:grpSpPr>
        <p:pic>
          <p:nvPicPr>
            <p:cNvPr id="15" name="그림 14" descr="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3AD9CBC-F6C0-A969-2CC7-BC60B3751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7312" y="3696198"/>
              <a:ext cx="5334744" cy="1895740"/>
            </a:xfrm>
            <a:prstGeom prst="rect">
              <a:avLst/>
            </a:prstGeom>
          </p:spPr>
        </p:pic>
        <p:sp>
          <p:nvSpPr>
            <p:cNvPr id="16" name="Text 15">
              <a:extLst>
                <a:ext uri="{FF2B5EF4-FFF2-40B4-BE49-F238E27FC236}">
                  <a16:creationId xmlns:a16="http://schemas.microsoft.com/office/drawing/2014/main" id="{D223FED2-2642-615A-42B5-EBF609D50E52}"/>
                </a:ext>
              </a:extLst>
            </p:cNvPr>
            <p:cNvSpPr/>
            <p:nvPr/>
          </p:nvSpPr>
          <p:spPr>
            <a:xfrm>
              <a:off x="4657540" y="3848960"/>
              <a:ext cx="50292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altLang="ko-KR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7) </a:t>
              </a:r>
              <a:r>
                <a:rPr lang="ko-KR" altLang="en-US" sz="1500" b="1" dirty="0">
                  <a:solidFill>
                    <a:srgbClr val="FDBA74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경보 발생 현황</a:t>
              </a:r>
              <a:endParaRPr lang="en-US" sz="1500" dirty="0"/>
            </a:p>
          </p:txBody>
        </p:sp>
        <p:sp>
          <p:nvSpPr>
            <p:cNvPr id="17" name="Text 17">
              <a:extLst>
                <a:ext uri="{FF2B5EF4-FFF2-40B4-BE49-F238E27FC236}">
                  <a16:creationId xmlns:a16="http://schemas.microsoft.com/office/drawing/2014/main" id="{D1EB8C8D-4B5D-3C08-E53C-065A8533EFAF}"/>
                </a:ext>
              </a:extLst>
            </p:cNvPr>
            <p:cNvSpPr/>
            <p:nvPr/>
          </p:nvSpPr>
          <p:spPr>
            <a:xfrm>
              <a:off x="4695640" y="4268422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최신 이벤트의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세부 맥락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을 확인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 18">
              <a:extLst>
                <a:ext uri="{FF2B5EF4-FFF2-40B4-BE49-F238E27FC236}">
                  <a16:creationId xmlns:a16="http://schemas.microsoft.com/office/drawing/2014/main" id="{21FF3C20-E4B0-F349-74A1-4ED206B73A84}"/>
                </a:ext>
              </a:extLst>
            </p:cNvPr>
            <p:cNvSpPr/>
            <p:nvPr/>
          </p:nvSpPr>
          <p:spPr>
            <a:xfrm>
              <a:off x="4695640" y="4573222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컬럼 값을 클릭해 </a:t>
              </a:r>
              <a:r>
                <a:rPr lang="ko-KR" altLang="en-US" sz="12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필터 추가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 가능하며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b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상위 패널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국가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·IP·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과 교차 검증에 활용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Text 18">
              <a:extLst>
                <a:ext uri="{FF2B5EF4-FFF2-40B4-BE49-F238E27FC236}">
                  <a16:creationId xmlns:a16="http://schemas.microsoft.com/office/drawing/2014/main" id="{F60BED44-E554-14E6-AD4C-2F29D6D1F9D6}"/>
                </a:ext>
              </a:extLst>
            </p:cNvPr>
            <p:cNvSpPr/>
            <p:nvPr/>
          </p:nvSpPr>
          <p:spPr>
            <a:xfrm>
              <a:off x="4695640" y="5101623"/>
              <a:ext cx="49911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개별 케이스 재현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원본 로그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패킷 연계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차단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튜닝 후보 추출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0" name="Text 0">
            <a:extLst>
              <a:ext uri="{FF2B5EF4-FFF2-40B4-BE49-F238E27FC236}">
                <a16:creationId xmlns:a16="http://schemas.microsoft.com/office/drawing/2014/main" id="{EA2D1420-BBE6-5882-D80C-9D46E47C6F6E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대시보드 패널 구성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2692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B80D6-2A37-9B6E-C49E-B187CC53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DEA6A16-A75B-003D-C3C5-36071E12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29" name="Text 12">
            <a:extLst>
              <a:ext uri="{FF2B5EF4-FFF2-40B4-BE49-F238E27FC236}">
                <a16:creationId xmlns:a16="http://schemas.microsoft.com/office/drawing/2014/main" id="{877679D7-66E8-E131-BFF5-26570410E727}"/>
              </a:ext>
            </a:extLst>
          </p:cNvPr>
          <p:cNvSpPr/>
          <p:nvPr/>
        </p:nvSpPr>
        <p:spPr>
          <a:xfrm>
            <a:off x="6823025" y="3905250"/>
            <a:ext cx="1108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89EEB14-78FB-AA93-CCA3-1EBE4AD23AF3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실시간 알림 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(ElastAlert2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→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 G-mail)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 </a:t>
            </a:r>
            <a:endParaRPr lang="en-US" sz="2700" dirty="0"/>
          </a:p>
        </p:txBody>
      </p:sp>
      <p:pic>
        <p:nvPicPr>
          <p:cNvPr id="9" name="그림 8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2AABB2-3778-81E4-4F78-5DAA0C813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243" y="1188209"/>
            <a:ext cx="6235258" cy="320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C67902-DA19-E068-88DC-BD7661F363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69" t="25235" r="32429" b="67343"/>
          <a:stretch>
            <a:fillRect/>
          </a:stretch>
        </p:blipFill>
        <p:spPr>
          <a:xfrm>
            <a:off x="3305175" y="3762375"/>
            <a:ext cx="1733550" cy="238125"/>
          </a:xfrm>
          <a:prstGeom prst="rect">
            <a:avLst/>
          </a:prstGeom>
        </p:spPr>
      </p:pic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9A0DFB-9709-FB2B-45E7-B015E12A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99" y="2952750"/>
            <a:ext cx="6235258" cy="3208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690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EB376-6BAA-52EE-0D84-49DCC36B3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84D0540-8C34-979F-C87A-2675B509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41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A41A8B-EEE6-ACE2-4862-400A2BE2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32" y="1334726"/>
            <a:ext cx="3712176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BA8630D-193C-BBD7-B477-BC57D045D3C1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탐지 알람 세부 정보 분석</a:t>
            </a:r>
            <a:endParaRPr lang="en-US" sz="27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179EF78D-641C-B45F-08F8-9B8F5832B866}"/>
              </a:ext>
            </a:extLst>
          </p:cNvPr>
          <p:cNvSpPr/>
          <p:nvPr/>
        </p:nvSpPr>
        <p:spPr>
          <a:xfrm>
            <a:off x="1143000" y="2327638"/>
            <a:ext cx="2731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F37DFBE-5C57-0D68-8DFA-BA46D7677FF6}"/>
              </a:ext>
            </a:extLst>
          </p:cNvPr>
          <p:cNvCxnSpPr>
            <a:cxnSpLocks/>
          </p:cNvCxnSpPr>
          <p:nvPr/>
        </p:nvCxnSpPr>
        <p:spPr>
          <a:xfrm flipV="1">
            <a:off x="3457303" y="655320"/>
            <a:ext cx="2135075" cy="1051560"/>
          </a:xfrm>
          <a:prstGeom prst="bentConnector3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9F0F325-6969-D24C-287D-8237EA06A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951993"/>
              </p:ext>
            </p:extLst>
          </p:nvPr>
        </p:nvGraphicFramePr>
        <p:xfrm>
          <a:off x="2573981" y="4931891"/>
          <a:ext cx="8733691" cy="1691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99876">
                  <a:extLst>
                    <a:ext uri="{9D8B030D-6E8A-4147-A177-3AD203B41FA5}">
                      <a16:colId xmlns:a16="http://schemas.microsoft.com/office/drawing/2014/main" val="578938291"/>
                    </a:ext>
                  </a:extLst>
                </a:gridCol>
                <a:gridCol w="2747925">
                  <a:extLst>
                    <a:ext uri="{9D8B030D-6E8A-4147-A177-3AD203B41FA5}">
                      <a16:colId xmlns:a16="http://schemas.microsoft.com/office/drawing/2014/main" val="1407942616"/>
                    </a:ext>
                  </a:extLst>
                </a:gridCol>
                <a:gridCol w="1697125">
                  <a:extLst>
                    <a:ext uri="{9D8B030D-6E8A-4147-A177-3AD203B41FA5}">
                      <a16:colId xmlns:a16="http://schemas.microsoft.com/office/drawing/2014/main" val="371634069"/>
                    </a:ext>
                  </a:extLst>
                </a:gridCol>
                <a:gridCol w="2988765">
                  <a:extLst>
                    <a:ext uri="{9D8B030D-6E8A-4147-A177-3AD203B41FA5}">
                      <a16:colId xmlns:a16="http://schemas.microsoft.com/office/drawing/2014/main" val="4246487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심각도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내용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목표 대응시간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조치 내용 및 담당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86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HIGH</a:t>
                      </a:r>
                      <a:endParaRPr lang="ko-KR" altLang="en-US" sz="16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서비스 중단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침해로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직결 가능성 높음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분 이내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즉시 차단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격리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6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MED</a:t>
                      </a:r>
                      <a:endParaRPr lang="ko-KR" altLang="en-US" sz="16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재시도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확산 시 영향 가능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r>
                        <a:rPr lang="ko-KR" altLang="en-US" sz="1600" dirty="0"/>
                        <a:t>분 이내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단기 모니터</a:t>
                      </a:r>
                      <a:r>
                        <a:rPr lang="en-US" altLang="ko-KR" sz="1600" dirty="0"/>
                        <a:t>+</a:t>
                      </a:r>
                      <a:r>
                        <a:rPr lang="ko-KR" altLang="en-US" sz="1600" dirty="0"/>
                        <a:t>조건부 차단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85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LOW</a:t>
                      </a:r>
                      <a:endParaRPr lang="ko-KR" altLang="en-US" sz="16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정보수집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 err="1"/>
                        <a:t>오탐</a:t>
                      </a:r>
                      <a:r>
                        <a:rPr lang="ko-KR" altLang="en-US" sz="1600" dirty="0"/>
                        <a:t> 가능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영업일 내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관찰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룰 정비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30224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B30E190-1AA4-BA66-AE62-F9E53CCEF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736230"/>
              </p:ext>
            </p:extLst>
          </p:nvPr>
        </p:nvGraphicFramePr>
        <p:xfrm>
          <a:off x="5741838" y="598310"/>
          <a:ext cx="5418531" cy="393343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89893">
                  <a:extLst>
                    <a:ext uri="{9D8B030D-6E8A-4147-A177-3AD203B41FA5}">
                      <a16:colId xmlns:a16="http://schemas.microsoft.com/office/drawing/2014/main" val="578938291"/>
                    </a:ext>
                  </a:extLst>
                </a:gridCol>
                <a:gridCol w="3228638">
                  <a:extLst>
                    <a:ext uri="{9D8B030D-6E8A-4147-A177-3AD203B41FA5}">
                      <a16:colId xmlns:a16="http://schemas.microsoft.com/office/drawing/2014/main" val="1407942616"/>
                    </a:ext>
                  </a:extLst>
                </a:gridCol>
              </a:tblGrid>
              <a:tr h="326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분석 항목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알림 내용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extLst>
                  <a:ext uri="{0D108BD9-81ED-4DB2-BD59-A6C34878D82A}">
                    <a16:rowId xmlns:a16="http://schemas.microsoft.com/office/drawing/2014/main" val="3296860049"/>
                  </a:ext>
                </a:extLst>
              </a:tr>
              <a:tr h="330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SRC → DST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공격원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대상 식별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extLst>
                  <a:ext uri="{0D108BD9-81ED-4DB2-BD59-A6C34878D82A}">
                    <a16:rowId xmlns:a16="http://schemas.microsoft.com/office/drawing/2014/main" val="240146088"/>
                  </a:ext>
                </a:extLst>
              </a:tr>
              <a:tr h="330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Sev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1=High, 2=Med, 3=Low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 anchor="ctr"/>
                </a:tc>
                <a:extLst>
                  <a:ext uri="{0D108BD9-81ED-4DB2-BD59-A6C34878D82A}">
                    <a16:rowId xmlns:a16="http://schemas.microsoft.com/office/drawing/2014/main" val="2830850450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대분류 </a:t>
                      </a:r>
                      <a:br>
                        <a:rPr lang="en-US" altLang="ko-KR" sz="16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(ex. DoS, Web App Attack)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 anchor="ctr"/>
                </a:tc>
                <a:extLst>
                  <a:ext uri="{0D108BD9-81ED-4DB2-BD59-A6C34878D82A}">
                    <a16:rowId xmlns:a16="http://schemas.microsoft.com/office/drawing/2014/main" val="1806302243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Sign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소분류 </a:t>
                      </a:r>
                      <a:br>
                        <a:rPr lang="en-US" altLang="ko-KR" sz="16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탐지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시그니처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 anchor="ctr"/>
                </a:tc>
                <a:extLst>
                  <a:ext uri="{0D108BD9-81ED-4DB2-BD59-A6C34878D82A}">
                    <a16:rowId xmlns:a16="http://schemas.microsoft.com/office/drawing/2014/main" val="707132601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Proto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프로토콜</a:t>
                      </a:r>
                      <a:br>
                        <a:rPr lang="en-US" altLang="ko-KR" sz="16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(ex. TCP/UDP/ICMP)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 anchor="ctr"/>
                </a:tc>
                <a:extLst>
                  <a:ext uri="{0D108BD9-81ED-4DB2-BD59-A6C34878D82A}">
                    <a16:rowId xmlns:a16="http://schemas.microsoft.com/office/drawing/2014/main" val="1651716754"/>
                  </a:ext>
                </a:extLst>
              </a:tr>
              <a:tr h="330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Iface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유입 인터페이스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 anchor="ctr"/>
                </a:tc>
                <a:extLst>
                  <a:ext uri="{0D108BD9-81ED-4DB2-BD59-A6C34878D82A}">
                    <a16:rowId xmlns:a16="http://schemas.microsoft.com/office/drawing/2014/main" val="519445112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저장 위치</a:t>
                      </a:r>
                      <a:br>
                        <a:rPr lang="en-US" altLang="ko-KR" sz="16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</a:rPr>
                        <a:t>suricata-YYYY.MM.DD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 anchor="ctr"/>
                </a:tc>
                <a:extLst>
                  <a:ext uri="{0D108BD9-81ED-4DB2-BD59-A6C34878D82A}">
                    <a16:rowId xmlns:a16="http://schemas.microsoft.com/office/drawing/2014/main" val="167795911"/>
                  </a:ext>
                </a:extLst>
              </a:tr>
              <a:tr h="330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사건 시각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81569" marR="81569" marT="40784" marB="40784" anchor="ctr"/>
                </a:tc>
                <a:extLst>
                  <a:ext uri="{0D108BD9-81ED-4DB2-BD59-A6C34878D82A}">
                    <a16:rowId xmlns:a16="http://schemas.microsoft.com/office/drawing/2014/main" val="374240265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DCD884B-365C-201F-7F78-35F5503EA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96351"/>
              </p:ext>
            </p:extLst>
          </p:nvPr>
        </p:nvGraphicFramePr>
        <p:xfrm>
          <a:off x="5741838" y="230691"/>
          <a:ext cx="2135075" cy="3708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35075">
                  <a:extLst>
                    <a:ext uri="{9D8B030D-6E8A-4147-A177-3AD203B41FA5}">
                      <a16:colId xmlns:a16="http://schemas.microsoft.com/office/drawing/2014/main" val="2856241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알림 분석표 </a:t>
                      </a:r>
                      <a:r>
                        <a:rPr lang="ko-KR" altLang="en-US" dirty="0"/>
                        <a:t> 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14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82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1410-2EFC-DB2F-354A-9A850C99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98B0EB3-9C17-FCE6-785F-EBF8A38E9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AD09ACD7-71E1-F08F-B994-4F6F17806F17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시연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_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알림 탐지 확인</a:t>
            </a:r>
            <a:endParaRPr lang="en-US" sz="2700" dirty="0"/>
          </a:p>
        </p:txBody>
      </p:sp>
      <p:pic>
        <p:nvPicPr>
          <p:cNvPr id="4" name="비디오 2">
            <a:hlinkClick r:id="" action="ppaction://media"/>
            <a:extLst>
              <a:ext uri="{FF2B5EF4-FFF2-40B4-BE49-F238E27FC236}">
                <a16:creationId xmlns:a16="http://schemas.microsoft.com/office/drawing/2014/main" id="{41AE347E-553E-39C7-0804-B79FA1AA26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7703" y="1129393"/>
            <a:ext cx="9666514" cy="54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7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BAD90-E301-35BC-98EC-02E83ED7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0ED2987-4E12-B858-32AF-0C971427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88D91423-812F-E50B-1EF4-3F7B3F454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76400"/>
            <a:ext cx="3505200" cy="32385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53C44743-B481-B733-83C7-41DC7DC65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0500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A370C820-4C4C-D311-64BC-D3CCE14C7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676400"/>
            <a:ext cx="3505200" cy="32385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D5F69CFB-E9D9-8E03-0AB8-C28A74B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050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5F9E01DE-17E8-D079-A6C0-2271F9312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676400"/>
            <a:ext cx="3505200" cy="32385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31E1EA4B-D3FB-5BBF-9EB6-3336CFF6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1905000"/>
            <a:ext cx="571500" cy="57150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1C77BF95-D274-B77D-56B0-5A33742D1E18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Argos 시스템 개요 및 기대 효과</a:t>
            </a:r>
            <a:endParaRPr lang="en-US" sz="27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848E714C-98CC-E6D7-F054-293C9B9818C3}"/>
              </a:ext>
            </a:extLst>
          </p:cNvPr>
          <p:cNvSpPr/>
          <p:nvPr/>
        </p:nvSpPr>
        <p:spPr>
          <a:xfrm>
            <a:off x="1562100" y="2057400"/>
            <a:ext cx="2743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심층 분석 기반의 지능형 탐지</a:t>
            </a:r>
            <a:endParaRPr lang="en-US" sz="15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D5ED798-8F1D-876B-1A74-635281A9E537}"/>
              </a:ext>
            </a:extLst>
          </p:cNvPr>
          <p:cNvSpPr/>
          <p:nvPr/>
        </p:nvSpPr>
        <p:spPr>
          <a:xfrm>
            <a:off x="876300" y="272415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Suricata를 통해 모든 네트워크 통신의 내용을 실시간으로 검사</a:t>
            </a:r>
            <a:endParaRPr lang="en-US" sz="120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15D31B9F-400E-2D56-0370-7ADC1C5633BC}"/>
              </a:ext>
            </a:extLst>
          </p:cNvPr>
          <p:cNvSpPr/>
          <p:nvPr/>
        </p:nvSpPr>
        <p:spPr>
          <a:xfrm>
            <a:off x="876300" y="342900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애플리케이션 계층의 복잡한 공격 패턴 분석 가능</a:t>
            </a:r>
            <a:endParaRPr lang="en-US" sz="12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E051B4C1-E10D-C231-E295-80DA006B794D}"/>
              </a:ext>
            </a:extLst>
          </p:cNvPr>
          <p:cNvSpPr/>
          <p:nvPr/>
        </p:nvSpPr>
        <p:spPr>
          <a:xfrm>
            <a:off x="876300" y="396240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트래픽의 내용까지 분석하여 표층적 분석의 한계 극복</a:t>
            </a:r>
            <a:endParaRPr lang="en-US" sz="120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518F0BE6-34C9-336D-54F1-182B3982FF9B}"/>
              </a:ext>
            </a:extLst>
          </p:cNvPr>
          <p:cNvSpPr/>
          <p:nvPr/>
        </p:nvSpPr>
        <p:spPr>
          <a:xfrm>
            <a:off x="5295900" y="2057400"/>
            <a:ext cx="2674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중앙화된 통합 데이터 플랫폼</a:t>
            </a:r>
            <a:endParaRPr lang="en-US" sz="15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A753DD9-626F-AA07-CD74-7D1253BE7E16}"/>
              </a:ext>
            </a:extLst>
          </p:cNvPr>
          <p:cNvSpPr/>
          <p:nvPr/>
        </p:nvSpPr>
        <p:spPr>
          <a:xfrm>
            <a:off x="4610100" y="262890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ELK Stack을 활용하여 모든 보안 데이터를 중앙에서 통합</a:t>
            </a:r>
            <a:endParaRPr lang="en-US" sz="12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D331DF85-D511-E350-E6AD-9B1AAA77D085}"/>
              </a:ext>
            </a:extLst>
          </p:cNvPr>
          <p:cNvSpPr/>
          <p:nvPr/>
        </p:nvSpPr>
        <p:spPr>
          <a:xfrm>
            <a:off x="4610100" y="3162300"/>
            <a:ext cx="3611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및 시각화를 통한 공격 맥락 파악</a:t>
            </a:r>
            <a:endParaRPr lang="en-US" sz="120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BB9FBC61-3B82-9877-7D4B-6BC845CB0B3D}"/>
              </a:ext>
            </a:extLst>
          </p:cNvPr>
          <p:cNvSpPr/>
          <p:nvPr/>
        </p:nvSpPr>
        <p:spPr>
          <a:xfrm>
            <a:off x="4610100" y="346710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소스의 데이터를 하나의 화면에서 관리</a:t>
            </a:r>
            <a:endParaRPr lang="en-US" sz="1200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E3DCF79F-B30D-C742-5B87-81A876A2DA16}"/>
              </a:ext>
            </a:extLst>
          </p:cNvPr>
          <p:cNvSpPr/>
          <p:nvPr/>
        </p:nvSpPr>
        <p:spPr>
          <a:xfrm>
            <a:off x="4610100" y="4000500"/>
            <a:ext cx="3009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파편화된 정보의 문제점 해결</a:t>
            </a:r>
            <a:endParaRPr lang="en-US" sz="120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8BC04D55-A017-4362-9A31-20A33D966E36}"/>
              </a:ext>
            </a:extLst>
          </p:cNvPr>
          <p:cNvSpPr/>
          <p:nvPr/>
        </p:nvSpPr>
        <p:spPr>
          <a:xfrm>
            <a:off x="9029700" y="2057400"/>
            <a:ext cx="1988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자동화된 실시간 대응</a:t>
            </a:r>
            <a:endParaRPr lang="en-US" sz="1500" dirty="0"/>
          </a:p>
        </p:txBody>
      </p:sp>
      <p:sp>
        <p:nvSpPr>
          <p:cNvPr id="25" name="Text 13">
            <a:extLst>
              <a:ext uri="{FF2B5EF4-FFF2-40B4-BE49-F238E27FC236}">
                <a16:creationId xmlns:a16="http://schemas.microsoft.com/office/drawing/2014/main" id="{726C9F24-EBE0-ACB5-BCF7-92130E9F2790}"/>
              </a:ext>
            </a:extLst>
          </p:cNvPr>
          <p:cNvSpPr/>
          <p:nvPr/>
        </p:nvSpPr>
        <p:spPr>
          <a:xfrm>
            <a:off x="8343900" y="262890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ElastAlert2를 통해 이상 징후 발생 즉시 자동으로 알려짐</a:t>
            </a:r>
            <a:endParaRPr lang="en-US" sz="1200" dirty="0"/>
          </a:p>
        </p:txBody>
      </p:sp>
      <p:sp>
        <p:nvSpPr>
          <p:cNvPr id="26" name="Text 14">
            <a:extLst>
              <a:ext uri="{FF2B5EF4-FFF2-40B4-BE49-F238E27FC236}">
                <a16:creationId xmlns:a16="http://schemas.microsoft.com/office/drawing/2014/main" id="{03DA7F9A-9073-6AD8-617E-7532DA5803A9}"/>
              </a:ext>
            </a:extLst>
          </p:cNvPr>
          <p:cNvSpPr/>
          <p:nvPr/>
        </p:nvSpPr>
        <p:spPr>
          <a:xfrm>
            <a:off x="8343900" y="3162300"/>
            <a:ext cx="3611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사후 대응이 아닌 사전 대응 체계 구축</a:t>
            </a:r>
            <a:endParaRPr lang="en-US" sz="1200" dirty="0"/>
          </a:p>
        </p:txBody>
      </p:sp>
      <p:sp>
        <p:nvSpPr>
          <p:cNvPr id="27" name="Text 15">
            <a:extLst>
              <a:ext uri="{FF2B5EF4-FFF2-40B4-BE49-F238E27FC236}">
                <a16:creationId xmlns:a16="http://schemas.microsoft.com/office/drawing/2014/main" id="{80C38043-0822-1181-0127-27323A9D2FA9}"/>
              </a:ext>
            </a:extLst>
          </p:cNvPr>
          <p:cNvSpPr/>
          <p:nvPr/>
        </p:nvSpPr>
        <p:spPr>
          <a:xfrm>
            <a:off x="8343900" y="3467100"/>
            <a:ext cx="3611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위협에 빠르게 대응 가능</a:t>
            </a:r>
            <a:endParaRPr lang="en-US" sz="1200" dirty="0"/>
          </a:p>
        </p:txBody>
      </p:sp>
      <p:sp>
        <p:nvSpPr>
          <p:cNvPr id="28" name="Text 16">
            <a:extLst>
              <a:ext uri="{FF2B5EF4-FFF2-40B4-BE49-F238E27FC236}">
                <a16:creationId xmlns:a16="http://schemas.microsoft.com/office/drawing/2014/main" id="{69446520-D92F-2AB9-6789-F671654CEB4E}"/>
              </a:ext>
            </a:extLst>
          </p:cNvPr>
          <p:cNvSpPr/>
          <p:nvPr/>
        </p:nvSpPr>
        <p:spPr>
          <a:xfrm>
            <a:off x="8343900" y="3771900"/>
            <a:ext cx="3009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수동적 대응의 비효율성 극복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0753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4AFB-584B-8D2D-9F05-8EAF69D57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B3F024C-B495-60F8-EB42-8C644981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A77CAC6F-9CC4-AE92-C9D8-8FDBAA2126BF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시연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_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알림 탐지 확인</a:t>
            </a:r>
            <a:endParaRPr lang="en-US" sz="27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57BC91-E161-6EEE-D97E-4E8AEFD22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63" y="1140842"/>
            <a:ext cx="9601200" cy="539412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F4CFFD4-843A-DA54-F636-EEAE4EAFBE9B}"/>
              </a:ext>
            </a:extLst>
          </p:cNvPr>
          <p:cNvSpPr/>
          <p:nvPr/>
        </p:nvSpPr>
        <p:spPr>
          <a:xfrm>
            <a:off x="5673634" y="2020864"/>
            <a:ext cx="1262743" cy="28738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AF962EF-8103-A202-8C92-CE4A679FD028}"/>
              </a:ext>
            </a:extLst>
          </p:cNvPr>
          <p:cNvSpPr/>
          <p:nvPr/>
        </p:nvSpPr>
        <p:spPr>
          <a:xfrm>
            <a:off x="3788955" y="2826611"/>
            <a:ext cx="653688" cy="28738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9121FA-C542-72A9-0F6C-A6BDDC246232}"/>
              </a:ext>
            </a:extLst>
          </p:cNvPr>
          <p:cNvSpPr/>
          <p:nvPr/>
        </p:nvSpPr>
        <p:spPr>
          <a:xfrm>
            <a:off x="10464437" y="3652838"/>
            <a:ext cx="653688" cy="28738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DB94EBE-54FF-AB91-6EE9-A749B2EDE840}"/>
              </a:ext>
            </a:extLst>
          </p:cNvPr>
          <p:cNvSpPr/>
          <p:nvPr/>
        </p:nvSpPr>
        <p:spPr>
          <a:xfrm>
            <a:off x="10455728" y="5406343"/>
            <a:ext cx="653688" cy="28738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E3FBE8-3966-1F55-0F8F-C164F51587C1}"/>
              </a:ext>
            </a:extLst>
          </p:cNvPr>
          <p:cNvSpPr/>
          <p:nvPr/>
        </p:nvSpPr>
        <p:spPr>
          <a:xfrm>
            <a:off x="2336437" y="6104118"/>
            <a:ext cx="800100" cy="28738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01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9A60-251E-35C2-8695-A3A3F3B5D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C493F56-2559-AFFC-2493-71AD622C9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B33A1319-E952-E3A2-CF82-CFED85C1E6BB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시연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_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대시보드 필터 활용</a:t>
            </a:r>
            <a:endParaRPr lang="en-US" sz="2700" dirty="0"/>
          </a:p>
        </p:txBody>
      </p:sp>
      <p:pic>
        <p:nvPicPr>
          <p:cNvPr id="5" name="비디오 2">
            <a:hlinkClick r:id="" action="ppaction://media"/>
            <a:extLst>
              <a:ext uri="{FF2B5EF4-FFF2-40B4-BE49-F238E27FC236}">
                <a16:creationId xmlns:a16="http://schemas.microsoft.com/office/drawing/2014/main" id="{A2315573-24D6-421F-67F0-169463ACA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6482" y="1112520"/>
            <a:ext cx="8237135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5C47A-9575-6848-4434-AB5884BB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CA237FB-D4F1-BC57-FFF3-01EA9E36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F00ED56-9620-AF8A-0C78-ACB5FA54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AF954416-F778-763C-11CB-1564FC406F60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성과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결과</a:t>
            </a:r>
            <a:endParaRPr lang="en-US" sz="27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8C4BDF-91D5-430E-03CD-F8BCEFB6B6D2}"/>
              </a:ext>
            </a:extLst>
          </p:cNvPr>
          <p:cNvGrpSpPr/>
          <p:nvPr/>
        </p:nvGrpSpPr>
        <p:grpSpPr>
          <a:xfrm>
            <a:off x="609600" y="1193800"/>
            <a:ext cx="10972651" cy="5381851"/>
            <a:chOff x="609600" y="1193800"/>
            <a:chExt cx="10972651" cy="5381851"/>
          </a:xfrm>
        </p:grpSpPr>
        <p:pic>
          <p:nvPicPr>
            <p:cNvPr id="7" name="Image 3" descr="preencoded.png">
              <a:extLst>
                <a:ext uri="{FF2B5EF4-FFF2-40B4-BE49-F238E27FC236}">
                  <a16:creationId xmlns:a16="http://schemas.microsoft.com/office/drawing/2014/main" id="{456EB12A-2E03-C145-7DBE-B9623698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1193800"/>
              <a:ext cx="3454301" cy="2445657"/>
            </a:xfrm>
            <a:prstGeom prst="rect">
              <a:avLst/>
            </a:prstGeom>
          </p:spPr>
        </p:pic>
        <p:pic>
          <p:nvPicPr>
            <p:cNvPr id="8" name="Image 4" descr="preencoded.png">
              <a:extLst>
                <a:ext uri="{FF2B5EF4-FFF2-40B4-BE49-F238E27FC236}">
                  <a16:creationId xmlns:a16="http://schemas.microsoft.com/office/drawing/2014/main" id="{80EE01C8-B9DF-9DA8-6666-62F0A7E7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1422400"/>
              <a:ext cx="666750" cy="666750"/>
            </a:xfrm>
            <a:prstGeom prst="rect">
              <a:avLst/>
            </a:prstGeom>
          </p:spPr>
        </p:pic>
        <p:pic>
          <p:nvPicPr>
            <p:cNvPr id="11" name="Image 7" descr="preencoded.png">
              <a:extLst>
                <a:ext uri="{FF2B5EF4-FFF2-40B4-BE49-F238E27FC236}">
                  <a16:creationId xmlns:a16="http://schemas.microsoft.com/office/drawing/2014/main" id="{57621715-A3B6-6622-99FD-4D151FADD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8701" y="1193800"/>
              <a:ext cx="3454450" cy="2445657"/>
            </a:xfrm>
            <a:prstGeom prst="rect">
              <a:avLst/>
            </a:prstGeom>
          </p:spPr>
        </p:pic>
        <p:pic>
          <p:nvPicPr>
            <p:cNvPr id="12" name="Image 8" descr="preencoded.png">
              <a:extLst>
                <a:ext uri="{FF2B5EF4-FFF2-40B4-BE49-F238E27FC236}">
                  <a16:creationId xmlns:a16="http://schemas.microsoft.com/office/drawing/2014/main" id="{217D805E-9682-D402-C990-332297835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7301" y="1422400"/>
              <a:ext cx="666750" cy="666750"/>
            </a:xfrm>
            <a:prstGeom prst="rect">
              <a:avLst/>
            </a:prstGeom>
          </p:spPr>
        </p:pic>
        <p:pic>
          <p:nvPicPr>
            <p:cNvPr id="15" name="Image 11" descr="preencoded.png">
              <a:extLst>
                <a:ext uri="{FF2B5EF4-FFF2-40B4-BE49-F238E27FC236}">
                  <a16:creationId xmlns:a16="http://schemas.microsoft.com/office/drawing/2014/main" id="{53CEBB16-D5E9-50DD-A7E5-310A90535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27950" y="1193800"/>
              <a:ext cx="3454301" cy="2445657"/>
            </a:xfrm>
            <a:prstGeom prst="rect">
              <a:avLst/>
            </a:prstGeom>
          </p:spPr>
        </p:pic>
        <p:pic>
          <p:nvPicPr>
            <p:cNvPr id="16" name="Image 12" descr="preencoded.png">
              <a:extLst>
                <a:ext uri="{FF2B5EF4-FFF2-40B4-BE49-F238E27FC236}">
                  <a16:creationId xmlns:a16="http://schemas.microsoft.com/office/drawing/2014/main" id="{F8C9AF55-EDA7-03A4-0255-81B20DCF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56550" y="1422400"/>
              <a:ext cx="666750" cy="666750"/>
            </a:xfrm>
            <a:prstGeom prst="rect">
              <a:avLst/>
            </a:prstGeom>
          </p:spPr>
        </p:pic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A38404C1-24A9-D553-0032-20F2C7D56466}"/>
                </a:ext>
              </a:extLst>
            </p:cNvPr>
            <p:cNvSpPr/>
            <p:nvPr/>
          </p:nvSpPr>
          <p:spPr>
            <a:xfrm>
              <a:off x="1657350" y="1603375"/>
              <a:ext cx="1337310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탐지</a:t>
              </a:r>
              <a:r>
                <a: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수집</a:t>
              </a:r>
              <a:endParaRPr lang="en-US" sz="1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 3">
              <a:extLst>
                <a:ext uri="{FF2B5EF4-FFF2-40B4-BE49-F238E27FC236}">
                  <a16:creationId xmlns:a16="http://schemas.microsoft.com/office/drawing/2014/main" id="{B32DA6D6-5862-E5EA-72E7-F9AB7FCFEFB2}"/>
                </a:ext>
              </a:extLst>
            </p:cNvPr>
            <p:cNvSpPr/>
            <p:nvPr/>
          </p:nvSpPr>
          <p:spPr>
            <a:xfrm>
              <a:off x="876300" y="2241550"/>
              <a:ext cx="2959001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Suricata 8.x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기반 규칙 세트를 정비하여 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DoS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계열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(SYN/ACK/UDP/ICMP)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및 </a:t>
              </a:r>
              <a:r>
                <a:rPr lang="ko-KR" altLang="en-US" sz="1200" dirty="0" err="1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웹공격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 탐지 항목을 확장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24" name="Text 5">
              <a:extLst>
                <a:ext uri="{FF2B5EF4-FFF2-40B4-BE49-F238E27FC236}">
                  <a16:creationId xmlns:a16="http://schemas.microsoft.com/office/drawing/2014/main" id="{5A0E30E5-2BE6-8193-3858-DF4E764A4C8A}"/>
                </a:ext>
              </a:extLst>
            </p:cNvPr>
            <p:cNvSpPr/>
            <p:nvPr/>
          </p:nvSpPr>
          <p:spPr>
            <a:xfrm>
              <a:off x="876300" y="3079750"/>
              <a:ext cx="2959001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en-US" altLang="ko-KR" sz="1200" dirty="0" err="1">
                  <a:latin typeface="Noto Sans KR" panose="020B0200000000000000" pitchFamily="50" charset="-127"/>
                  <a:ea typeface="Noto Sans KR" panose="020B0200000000000000" pitchFamily="50" charset="-127"/>
                  <a:cs typeface="Nirmala UI Semilight" panose="020B0402040204020203" pitchFamily="34" charset="0"/>
                </a:rPr>
                <a:t>eve.json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  <a:cs typeface="Nirmala UI Semilight" panose="020B0402040204020203" pitchFamily="34" charset="0"/>
                </a:rPr>
                <a:t> 스트림을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  <a:cs typeface="Nirmala UI Semilight" panose="020B0402040204020203" pitchFamily="34" charset="0"/>
                </a:rPr>
                <a:t>Logstash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  <a:cs typeface="Nirmala UI Semilight" panose="020B0402040204020203" pitchFamily="34" charset="0"/>
                </a:rPr>
                <a:t>로 안정적으로 수집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endParaRPr>
            </a:p>
          </p:txBody>
        </p:sp>
        <p:sp>
          <p:nvSpPr>
            <p:cNvPr id="29" name="Text 8">
              <a:extLst>
                <a:ext uri="{FF2B5EF4-FFF2-40B4-BE49-F238E27FC236}">
                  <a16:creationId xmlns:a16="http://schemas.microsoft.com/office/drawing/2014/main" id="{14B0331E-E4FA-86ED-F1B3-70FDDFB4582F}"/>
                </a:ext>
              </a:extLst>
            </p:cNvPr>
            <p:cNvSpPr/>
            <p:nvPr/>
          </p:nvSpPr>
          <p:spPr>
            <a:xfrm>
              <a:off x="5416450" y="1603375"/>
              <a:ext cx="1416149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적재</a:t>
              </a:r>
              <a:r>
                <a: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스키마</a:t>
              </a:r>
              <a:endParaRPr lang="en-US" sz="1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Text 9">
              <a:extLst>
                <a:ext uri="{FF2B5EF4-FFF2-40B4-BE49-F238E27FC236}">
                  <a16:creationId xmlns:a16="http://schemas.microsoft.com/office/drawing/2014/main" id="{9882FF68-10D2-8B5F-AB42-132628F67A8B}"/>
                </a:ext>
              </a:extLst>
            </p:cNvPr>
            <p:cNvSpPr/>
            <p:nvPr/>
          </p:nvSpPr>
          <p:spPr>
            <a:xfrm>
              <a:off x="4635401" y="2241550"/>
              <a:ext cx="355098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Elasticsearch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인덱스 템플릿을 정리하여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,</a:t>
              </a:r>
              <a:b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</a:b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핵심 필드의 타입을 표준화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35" name="Text 11">
              <a:extLst>
                <a:ext uri="{FF2B5EF4-FFF2-40B4-BE49-F238E27FC236}">
                  <a16:creationId xmlns:a16="http://schemas.microsoft.com/office/drawing/2014/main" id="{39621872-FC55-4390-145E-9022076DB306}"/>
                </a:ext>
              </a:extLst>
            </p:cNvPr>
            <p:cNvSpPr/>
            <p:nvPr/>
          </p:nvSpPr>
          <p:spPr>
            <a:xfrm>
              <a:off x="4635401" y="2851150"/>
              <a:ext cx="295915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인덱스 네이밍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/</a:t>
              </a:r>
              <a:r>
                <a:rPr lang="ko-KR" altLang="en-US" sz="1200" dirty="0" err="1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롤오버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 전략을 적용하여 일 단위 관리 및 쿼리 성능을 개선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36" name="Text 14">
              <a:extLst>
                <a:ext uri="{FF2B5EF4-FFF2-40B4-BE49-F238E27FC236}">
                  <a16:creationId xmlns:a16="http://schemas.microsoft.com/office/drawing/2014/main" id="{6ED1D5F7-9C44-2188-2633-77B10E4C6BA3}"/>
                </a:ext>
              </a:extLst>
            </p:cNvPr>
            <p:cNvSpPr/>
            <p:nvPr/>
          </p:nvSpPr>
          <p:spPr>
            <a:xfrm>
              <a:off x="9175699" y="1603375"/>
              <a:ext cx="2016175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시각화</a:t>
              </a:r>
              <a:r>
                <a: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대시보드</a:t>
              </a:r>
              <a:endParaRPr lang="en-US" sz="1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Text 15">
              <a:extLst>
                <a:ext uri="{FF2B5EF4-FFF2-40B4-BE49-F238E27FC236}">
                  <a16:creationId xmlns:a16="http://schemas.microsoft.com/office/drawing/2014/main" id="{EE2EA85F-640B-F82A-A024-B58BA90D5A8D}"/>
                </a:ext>
              </a:extLst>
            </p:cNvPr>
            <p:cNvSpPr/>
            <p:nvPr/>
          </p:nvSpPr>
          <p:spPr>
            <a:xfrm>
              <a:off x="8394650" y="2241550"/>
              <a:ext cx="2959001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필드를 클릭하면 해당 조건으로 필터가 자동 적용되어 관련 이벤트만 집중 분석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38" name="Text 16">
              <a:extLst>
                <a:ext uri="{FF2B5EF4-FFF2-40B4-BE49-F238E27FC236}">
                  <a16:creationId xmlns:a16="http://schemas.microsoft.com/office/drawing/2014/main" id="{984E6B6A-8727-4483-AFA7-2B112711CF68}"/>
                </a:ext>
              </a:extLst>
            </p:cNvPr>
            <p:cNvSpPr/>
            <p:nvPr/>
          </p:nvSpPr>
          <p:spPr>
            <a:xfrm>
              <a:off x="8394650" y="2875302"/>
              <a:ext cx="3187601" cy="453232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카테고리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·</a:t>
              </a:r>
              <a:r>
                <a:rPr lang="ko-KR" altLang="en-US" sz="1200" dirty="0" err="1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시그니처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·Severity(High/Med/Low)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위젯을 구성하여 비율과 추세를 한 화면에서 파악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pic>
          <p:nvPicPr>
            <p:cNvPr id="39" name="Image 3" descr="preencoded.png">
              <a:extLst>
                <a:ext uri="{FF2B5EF4-FFF2-40B4-BE49-F238E27FC236}">
                  <a16:creationId xmlns:a16="http://schemas.microsoft.com/office/drawing/2014/main" id="{67AC2A78-A59A-3B5F-F966-95F858829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4040641"/>
              <a:ext cx="3454301" cy="2445657"/>
            </a:xfrm>
            <a:prstGeom prst="rect">
              <a:avLst/>
            </a:prstGeom>
          </p:spPr>
        </p:pic>
        <p:pic>
          <p:nvPicPr>
            <p:cNvPr id="40" name="Image 4" descr="preencoded.png">
              <a:extLst>
                <a:ext uri="{FF2B5EF4-FFF2-40B4-BE49-F238E27FC236}">
                  <a16:creationId xmlns:a16="http://schemas.microsoft.com/office/drawing/2014/main" id="{30367DBE-61D5-52F3-FFFF-1C857A24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269241"/>
              <a:ext cx="666750" cy="666750"/>
            </a:xfrm>
            <a:prstGeom prst="rect">
              <a:avLst/>
            </a:prstGeom>
          </p:spPr>
        </p:pic>
        <p:pic>
          <p:nvPicPr>
            <p:cNvPr id="41" name="Image 7" descr="preencoded.png">
              <a:extLst>
                <a:ext uri="{FF2B5EF4-FFF2-40B4-BE49-F238E27FC236}">
                  <a16:creationId xmlns:a16="http://schemas.microsoft.com/office/drawing/2014/main" id="{8E61B804-1A2F-B719-029C-2B77C21EA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8701" y="4040641"/>
              <a:ext cx="3454450" cy="2445657"/>
            </a:xfrm>
            <a:prstGeom prst="rect">
              <a:avLst/>
            </a:prstGeom>
          </p:spPr>
        </p:pic>
        <p:pic>
          <p:nvPicPr>
            <p:cNvPr id="42" name="Image 8" descr="preencoded.png">
              <a:extLst>
                <a:ext uri="{FF2B5EF4-FFF2-40B4-BE49-F238E27FC236}">
                  <a16:creationId xmlns:a16="http://schemas.microsoft.com/office/drawing/2014/main" id="{535F45DE-4C24-AAE3-0A68-FABE29E9B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7301" y="4269241"/>
              <a:ext cx="666750" cy="666750"/>
            </a:xfrm>
            <a:prstGeom prst="rect">
              <a:avLst/>
            </a:prstGeom>
          </p:spPr>
        </p:pic>
        <p:pic>
          <p:nvPicPr>
            <p:cNvPr id="43" name="Image 11" descr="preencoded.png">
              <a:extLst>
                <a:ext uri="{FF2B5EF4-FFF2-40B4-BE49-F238E27FC236}">
                  <a16:creationId xmlns:a16="http://schemas.microsoft.com/office/drawing/2014/main" id="{6F946CB1-C81A-C777-526E-69DA544E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27950" y="4040641"/>
              <a:ext cx="3454301" cy="2445657"/>
            </a:xfrm>
            <a:prstGeom prst="rect">
              <a:avLst/>
            </a:prstGeom>
          </p:spPr>
        </p:pic>
        <p:pic>
          <p:nvPicPr>
            <p:cNvPr id="44" name="Image 12" descr="preencoded.png">
              <a:extLst>
                <a:ext uri="{FF2B5EF4-FFF2-40B4-BE49-F238E27FC236}">
                  <a16:creationId xmlns:a16="http://schemas.microsoft.com/office/drawing/2014/main" id="{3025D6E1-612A-5784-ECFF-98DCDC97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56550" y="4269241"/>
              <a:ext cx="666750" cy="666750"/>
            </a:xfrm>
            <a:prstGeom prst="rect">
              <a:avLst/>
            </a:prstGeom>
          </p:spPr>
        </p:pic>
        <p:sp>
          <p:nvSpPr>
            <p:cNvPr id="45" name="Text 2">
              <a:extLst>
                <a:ext uri="{FF2B5EF4-FFF2-40B4-BE49-F238E27FC236}">
                  <a16:creationId xmlns:a16="http://schemas.microsoft.com/office/drawing/2014/main" id="{3EA14EC6-BF17-4F8E-C0BD-EF46D788E3C5}"/>
                </a:ext>
              </a:extLst>
            </p:cNvPr>
            <p:cNvSpPr/>
            <p:nvPr/>
          </p:nvSpPr>
          <p:spPr>
            <a:xfrm>
              <a:off x="1657350" y="4450216"/>
              <a:ext cx="1337310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알림</a:t>
              </a:r>
              <a:endParaRPr lang="en-US" sz="1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Text 3">
              <a:extLst>
                <a:ext uri="{FF2B5EF4-FFF2-40B4-BE49-F238E27FC236}">
                  <a16:creationId xmlns:a16="http://schemas.microsoft.com/office/drawing/2014/main" id="{CE7C6A03-692B-1945-CF07-56E636C1E117}"/>
                </a:ext>
              </a:extLst>
            </p:cNvPr>
            <p:cNvSpPr/>
            <p:nvPr/>
          </p:nvSpPr>
          <p:spPr>
            <a:xfrm>
              <a:off x="876300" y="5088391"/>
              <a:ext cx="2959001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ElastAlert2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규칙에서 이메일 알림 라우팅을 구축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47" name="Text 4">
              <a:extLst>
                <a:ext uri="{FF2B5EF4-FFF2-40B4-BE49-F238E27FC236}">
                  <a16:creationId xmlns:a16="http://schemas.microsoft.com/office/drawing/2014/main" id="{9910A097-A80F-A0B8-DC0F-34EAC3E68470}"/>
                </a:ext>
              </a:extLst>
            </p:cNvPr>
            <p:cNvSpPr/>
            <p:nvPr/>
          </p:nvSpPr>
          <p:spPr>
            <a:xfrm>
              <a:off x="876301" y="5621791"/>
              <a:ext cx="2882652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KST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시간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,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인덱스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, </a:t>
              </a:r>
              <a:r>
                <a:rPr lang="ko-KR" altLang="en-US" sz="1200" dirty="0" err="1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시그니처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,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소스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/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목적지 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IP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등의 핵심 정보를 요약 형식으로 제공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48" name="Text 5">
              <a:extLst>
                <a:ext uri="{FF2B5EF4-FFF2-40B4-BE49-F238E27FC236}">
                  <a16:creationId xmlns:a16="http://schemas.microsoft.com/office/drawing/2014/main" id="{F5B211D1-9E82-90DB-3FA8-412159B8B7D3}"/>
                </a:ext>
              </a:extLst>
            </p:cNvPr>
            <p:cNvSpPr/>
            <p:nvPr/>
          </p:nvSpPr>
          <p:spPr>
            <a:xfrm>
              <a:off x="876300" y="6118451"/>
              <a:ext cx="2959001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메시지만으로도 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1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차 판단이 가능하도록 함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49" name="Text 8">
              <a:extLst>
                <a:ext uri="{FF2B5EF4-FFF2-40B4-BE49-F238E27FC236}">
                  <a16:creationId xmlns:a16="http://schemas.microsoft.com/office/drawing/2014/main" id="{7E3DB93A-0060-1D12-F594-4D37383092A8}"/>
                </a:ext>
              </a:extLst>
            </p:cNvPr>
            <p:cNvSpPr/>
            <p:nvPr/>
          </p:nvSpPr>
          <p:spPr>
            <a:xfrm>
              <a:off x="5416450" y="4450216"/>
              <a:ext cx="2559100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보강</a:t>
              </a:r>
              <a:r>
                <a: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시뮬레이션</a:t>
              </a:r>
              <a:endParaRPr lang="en-US" sz="1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Text 9">
              <a:extLst>
                <a:ext uri="{FF2B5EF4-FFF2-40B4-BE49-F238E27FC236}">
                  <a16:creationId xmlns:a16="http://schemas.microsoft.com/office/drawing/2014/main" id="{752C9A7A-EE2B-0731-84A3-4EF7D67B4E64}"/>
                </a:ext>
              </a:extLst>
            </p:cNvPr>
            <p:cNvSpPr/>
            <p:nvPr/>
          </p:nvSpPr>
          <p:spPr>
            <a:xfrm>
              <a:off x="4635401" y="5088391"/>
              <a:ext cx="302904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페이크 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IP/ </a:t>
              </a:r>
              <a:r>
                <a:rPr lang="en-US" altLang="ko-KR" sz="1200" dirty="0" err="1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GeoIP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 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주입 파이프라인을 마련해 국가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/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도시 분포가 지도에서 충분히 표현되도록 함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51" name="Text 14">
              <a:extLst>
                <a:ext uri="{FF2B5EF4-FFF2-40B4-BE49-F238E27FC236}">
                  <a16:creationId xmlns:a16="http://schemas.microsoft.com/office/drawing/2014/main" id="{C98EDE1F-9733-79F1-B174-F0F2841E755A}"/>
                </a:ext>
              </a:extLst>
            </p:cNvPr>
            <p:cNvSpPr/>
            <p:nvPr/>
          </p:nvSpPr>
          <p:spPr>
            <a:xfrm>
              <a:off x="9175700" y="4450216"/>
              <a:ext cx="1588770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운영</a:t>
              </a:r>
              <a:r>
                <a: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재현성</a:t>
              </a:r>
              <a:endParaRPr lang="en-US" sz="1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Text 15">
              <a:extLst>
                <a:ext uri="{FF2B5EF4-FFF2-40B4-BE49-F238E27FC236}">
                  <a16:creationId xmlns:a16="http://schemas.microsoft.com/office/drawing/2014/main" id="{844D9BF1-867A-6F6B-7E76-BB2798E358B6}"/>
                </a:ext>
              </a:extLst>
            </p:cNvPr>
            <p:cNvSpPr/>
            <p:nvPr/>
          </p:nvSpPr>
          <p:spPr>
            <a:xfrm>
              <a:off x="8394650" y="5088391"/>
              <a:ext cx="2959001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>
                <a:lnSpc>
                  <a:spcPts val="1800"/>
                </a:lnSpc>
                <a:buSzPct val="100000"/>
                <a:buChar char="•"/>
              </a:pP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Docker Compose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로 전 구성요소를 일관되게 실행</a:t>
              </a:r>
              <a:r>
                <a:rPr lang="en-US" altLang="ko-KR" sz="12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/</a:t>
              </a:r>
              <a:r>
                <a:rPr lang="ko-KR" altLang="en-US" sz="1200" dirty="0" err="1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재배포</a:t>
              </a:r>
              <a:r>
                <a:rPr lang="ko-KR" altLang="en-US" sz="1200" dirty="0">
                  <a:latin typeface="Nirmala UI Semilight" panose="020B0402040204020203" pitchFamily="34" charset="0"/>
                  <a:ea typeface="Noto Sans KR" panose="020B0200000000000000" pitchFamily="50" charset="-127"/>
                  <a:cs typeface="Nirmala UI Semilight" panose="020B0402040204020203" pitchFamily="34" charset="0"/>
                </a:rPr>
                <a:t> 가능</a:t>
              </a:r>
              <a:endParaRPr lang="en-US" sz="120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587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0E99-8901-7435-F4E8-1CD38D3D6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9626109-464E-98D5-4C84-7F51F17A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4457E121-A389-B3AC-747E-1BF68A0DC462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향후 추진 계획</a:t>
            </a:r>
            <a:endParaRPr lang="en-US" sz="2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40EBB-29DA-C603-355D-163F897AEA53}"/>
              </a:ext>
            </a:extLst>
          </p:cNvPr>
          <p:cNvSpPr txBox="1"/>
          <p:nvPr/>
        </p:nvSpPr>
        <p:spPr>
          <a:xfrm>
            <a:off x="466859" y="1201305"/>
            <a:ext cx="618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A5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위협탐지 및 분석 고도화 전략</a:t>
            </a:r>
            <a:endParaRPr lang="en-US" altLang="ko-KR" dirty="0">
              <a:solidFill>
                <a:srgbClr val="FFA500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B12C1DF-1DF1-94FB-230D-C26E62A7D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685217"/>
              </p:ext>
            </p:extLst>
          </p:nvPr>
        </p:nvGraphicFramePr>
        <p:xfrm>
          <a:off x="539261" y="1681216"/>
          <a:ext cx="11267552" cy="1486857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5704521">
                  <a:extLst>
                    <a:ext uri="{9D8B030D-6E8A-4147-A177-3AD203B41FA5}">
                      <a16:colId xmlns:a16="http://schemas.microsoft.com/office/drawing/2014/main" val="1251270967"/>
                    </a:ext>
                  </a:extLst>
                </a:gridCol>
                <a:gridCol w="5563031">
                  <a:extLst>
                    <a:ext uri="{9D8B030D-6E8A-4147-A177-3AD203B41FA5}">
                      <a16:colId xmlns:a16="http://schemas.microsoft.com/office/drawing/2014/main" val="1943985143"/>
                    </a:ext>
                  </a:extLst>
                </a:gridCol>
              </a:tblGrid>
              <a:tr h="56259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b="1" baseline="0" dirty="0">
                          <a:solidFill>
                            <a:schemeClr val="tx1"/>
                          </a:solidFill>
                          <a:effectLst/>
                        </a:rPr>
                        <a:t>룰 정책 고도화 </a:t>
                      </a:r>
                      <a:endParaRPr lang="en-US" baseline="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  <a:effectLst/>
                        </a:rPr>
                        <a:t>보안 정보 시각화 확장 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29490"/>
                  </a:ext>
                </a:extLst>
              </a:tr>
              <a:tr h="92426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effectLst/>
                        </a:rPr>
                        <a:t>최신 공격 트렌드를 반영하여 탐지하기 위해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effectLst/>
                        </a:rPr>
                        <a:t>룰을 정기적으로 업데이트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effectLst/>
                        </a:rPr>
                        <a:t>모니터링 목적에 따라 맞춤형 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effectLst/>
                        </a:rPr>
                        <a:t>대시보드 및 리포트 기능을 확장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6014073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0612A348-028F-A59A-3556-278F3AB26408}"/>
              </a:ext>
            </a:extLst>
          </p:cNvPr>
          <p:cNvSpPr txBox="1"/>
          <p:nvPr/>
        </p:nvSpPr>
        <p:spPr>
          <a:xfrm>
            <a:off x="609600" y="3557088"/>
            <a:ext cx="618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A5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</a:t>
            </a:r>
            <a:r>
              <a:rPr lang="en-US" altLang="ko-KR" b="1" dirty="0">
                <a:solidFill>
                  <a:srgbClr val="FFA5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b="1" dirty="0">
                <a:solidFill>
                  <a:srgbClr val="FFA5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운영 안정화 및 효율화</a:t>
            </a:r>
            <a:endParaRPr lang="en-US" altLang="ko-KR" dirty="0">
              <a:solidFill>
                <a:srgbClr val="FFA500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1C708CD-9B3F-5842-DB9E-23F8D3F0B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518878"/>
              </p:ext>
            </p:extLst>
          </p:nvPr>
        </p:nvGraphicFramePr>
        <p:xfrm>
          <a:off x="539260" y="3990940"/>
          <a:ext cx="5741467" cy="1791023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5741467">
                  <a:extLst>
                    <a:ext uri="{9D8B030D-6E8A-4147-A177-3AD203B41FA5}">
                      <a16:colId xmlns:a16="http://schemas.microsoft.com/office/drawing/2014/main" val="2408253486"/>
                    </a:ext>
                  </a:extLst>
                </a:gridCol>
              </a:tblGrid>
              <a:tr h="6042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파이프라인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안정성</a:t>
                      </a: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</a:txBody>
                  <a:tcPr marL="114300" marR="114300" marT="76200" marB="762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67778"/>
                  </a:ext>
                </a:extLst>
              </a:tr>
              <a:tr h="118682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Char char="•"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메모리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집약적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특성을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가진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Elasticsearch의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성능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저하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위험</a:t>
                      </a:r>
                      <a:r>
                        <a:rPr lang="ko-KR" altLang="en-US" sz="1800" dirty="0">
                          <a:solidFill>
                            <a:srgbClr val="E5E7EB"/>
                          </a:solidFill>
                        </a:rPr>
                        <a:t>하므로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안정적인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운영을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위한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성능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테스트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및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튜닝</a:t>
                      </a:r>
                      <a:r>
                        <a:rPr lang="en-US" altLang="ko-KR" sz="1800" dirty="0">
                          <a:solidFill>
                            <a:srgbClr val="E5E7EB"/>
                          </a:solidFill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rgbClr val="E5E7EB"/>
                          </a:solidFill>
                        </a:rPr>
                        <a:t>수행</a:t>
                      </a:r>
                      <a:endParaRPr lang="en-US" altLang="ko-KR" dirty="0"/>
                    </a:p>
                  </a:txBody>
                  <a:tcPr marL="114300" marR="114300" marT="76200" marB="762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8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079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9F08E-29D8-7D95-2712-4DE8D52E9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8BD4228-3EFE-F294-F793-99E6D130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29" name="Text 12">
            <a:extLst>
              <a:ext uri="{FF2B5EF4-FFF2-40B4-BE49-F238E27FC236}">
                <a16:creationId xmlns:a16="http://schemas.microsoft.com/office/drawing/2014/main" id="{18E5B27F-29C5-C46E-C0F4-97150EEB91E5}"/>
              </a:ext>
            </a:extLst>
          </p:cNvPr>
          <p:cNvSpPr/>
          <p:nvPr/>
        </p:nvSpPr>
        <p:spPr>
          <a:xfrm>
            <a:off x="6823025" y="3905250"/>
            <a:ext cx="1108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pic>
        <p:nvPicPr>
          <p:cNvPr id="5" name="그림 4" descr="만화 영화, 예술, 그래픽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257594-69E5-37FE-DEB2-7EABB55F1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8305">
            <a:off x="6517443" y="698618"/>
            <a:ext cx="4939682" cy="2828489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0C0CD966-6580-8FDD-A2DD-AAB79FA64066}"/>
              </a:ext>
            </a:extLst>
          </p:cNvPr>
          <p:cNvSpPr/>
          <p:nvPr/>
        </p:nvSpPr>
        <p:spPr>
          <a:xfrm>
            <a:off x="3600817" y="3348137"/>
            <a:ext cx="4990366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</a:t>
            </a:r>
            <a:endParaRPr lang="en-US" sz="6000" dirty="0"/>
          </a:p>
        </p:txBody>
      </p:sp>
      <p:pic>
        <p:nvPicPr>
          <p:cNvPr id="2" name="그림 1" descr="만화 영화, 예술, 그래픽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3B79FD-A1A9-CB5A-7AB8-670CEF67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11695" flipH="1">
            <a:off x="838777" y="698617"/>
            <a:ext cx="4939682" cy="2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865 0.1919 L 1.66667E-6 2.59259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-963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11 0.1919 L -4.16667E-6 -1.8518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4A1EE-376F-1827-F005-544AEA10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2BCFA3D-4E03-F441-5376-06771D98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3B7395EB-966B-36F0-0632-C32416C14BC4}"/>
              </a:ext>
            </a:extLst>
          </p:cNvPr>
          <p:cNvSpPr/>
          <p:nvPr/>
        </p:nvSpPr>
        <p:spPr>
          <a:xfrm>
            <a:off x="609600" y="5619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ko-KR" altLang="en-US" sz="2800" b="1" dirty="0">
                <a:solidFill>
                  <a:srgbClr val="FFFFFF"/>
                </a:solidFill>
                <a:highlight>
                  <a:srgbClr val="FFA5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일정 관리 </a:t>
            </a:r>
            <a:r>
              <a:rPr lang="en-US" altLang="ko-KR" sz="2800" b="1" dirty="0">
                <a:solidFill>
                  <a:srgbClr val="FFFFFF"/>
                </a:solidFill>
                <a:highlight>
                  <a:srgbClr val="FFA5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Gantt Chart</a:t>
            </a:r>
            <a:endParaRPr lang="en-US" altLang="ko-KR" sz="2800" dirty="0">
              <a:highlight>
                <a:srgbClr val="FFA500"/>
              </a:highligh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D4AF85-CED3-E565-F577-6E1EC9E90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33483"/>
              </p:ext>
            </p:extLst>
          </p:nvPr>
        </p:nvGraphicFramePr>
        <p:xfrm>
          <a:off x="1066800" y="1052966"/>
          <a:ext cx="9838602" cy="5490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4265">
                  <a:extLst>
                    <a:ext uri="{9D8B030D-6E8A-4147-A177-3AD203B41FA5}">
                      <a16:colId xmlns:a16="http://schemas.microsoft.com/office/drawing/2014/main" val="3291320583"/>
                    </a:ext>
                  </a:extLst>
                </a:gridCol>
                <a:gridCol w="1555406">
                  <a:extLst>
                    <a:ext uri="{9D8B030D-6E8A-4147-A177-3AD203B41FA5}">
                      <a16:colId xmlns:a16="http://schemas.microsoft.com/office/drawing/2014/main" val="2987294698"/>
                    </a:ext>
                  </a:extLst>
                </a:gridCol>
                <a:gridCol w="1807615">
                  <a:extLst>
                    <a:ext uri="{9D8B030D-6E8A-4147-A177-3AD203B41FA5}">
                      <a16:colId xmlns:a16="http://schemas.microsoft.com/office/drawing/2014/main" val="2361978549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468256269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1161244146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4093736278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1388454113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472736252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1048268293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3661060133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2165977885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2117468418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2046074072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1672128248"/>
                    </a:ext>
                  </a:extLst>
                </a:gridCol>
                <a:gridCol w="473443">
                  <a:extLst>
                    <a:ext uri="{9D8B030D-6E8A-4147-A177-3AD203B41FA5}">
                      <a16:colId xmlns:a16="http://schemas.microsoft.com/office/drawing/2014/main" val="4077989549"/>
                    </a:ext>
                  </a:extLst>
                </a:gridCol>
              </a:tblGrid>
              <a:tr h="33104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구분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내용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8</a:t>
                      </a:r>
                      <a:r>
                        <a:rPr lang="ko-KR" altLang="en-US" sz="900" b="1" dirty="0"/>
                        <a:t>월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9</a:t>
                      </a:r>
                      <a:r>
                        <a:rPr lang="ko-KR" altLang="en-US" sz="900" b="1" dirty="0"/>
                        <a:t>월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10</a:t>
                      </a:r>
                      <a:r>
                        <a:rPr lang="ko-KR" altLang="en-US" sz="900" b="1" dirty="0"/>
                        <a:t>월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11</a:t>
                      </a:r>
                      <a:r>
                        <a:rPr lang="ko-KR" altLang="en-US" sz="900" b="1" dirty="0"/>
                        <a:t>월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819337"/>
                  </a:ext>
                </a:extLst>
              </a:tr>
              <a:tr h="18916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3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4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3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4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3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4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5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24783"/>
                  </a:ext>
                </a:extLst>
              </a:tr>
              <a:tr h="3747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기획 및 분석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기술 스택 및 선행 연구 조사 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rgbClr val="FF0000"/>
                        </a:solidFill>
                      </a:endParaRP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049589"/>
                  </a:ext>
                </a:extLst>
              </a:tr>
              <a:tr h="374782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설계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요구사항 정의서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 작성 및 구체화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144713"/>
                  </a:ext>
                </a:extLst>
              </a:tr>
              <a:tr h="37478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시스템 아키텍처 및 구성도 설계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14660"/>
                  </a:ext>
                </a:extLst>
              </a:tr>
              <a:tr h="37478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개발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Sprint1</a:t>
                      </a:r>
                    </a:p>
                    <a:p>
                      <a:pPr algn="ctr" latinLnBrk="1"/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데이터관리 </a:t>
                      </a:r>
                      <a:endParaRPr lang="en-US" altLang="ko-KR" sz="900" b="1" dirty="0"/>
                    </a:p>
                    <a:p>
                      <a:pPr algn="ctr" latinLnBrk="1"/>
                      <a:r>
                        <a:rPr lang="ko-KR" altLang="en-US" sz="900" b="1" dirty="0"/>
                        <a:t>시스템 </a:t>
                      </a:r>
                      <a:r>
                        <a:rPr lang="en-US" altLang="ko-KR" sz="900" b="1" dirty="0"/>
                        <a:t> </a:t>
                      </a:r>
                      <a:r>
                        <a:rPr lang="ko-KR" altLang="en-US" sz="900" b="1" dirty="0"/>
                        <a:t>개발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  <a:p>
                      <a:pPr algn="ctr" latinLnBrk="1"/>
                      <a:endParaRPr lang="ko-KR" altLang="en-US" sz="900" b="1" dirty="0"/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IDS </a:t>
                      </a:r>
                      <a:r>
                        <a:rPr lang="ko-KR" altLang="en-US" sz="900" b="0" dirty="0"/>
                        <a:t>시스템 구축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454846"/>
                  </a:ext>
                </a:extLst>
              </a:tr>
              <a:tr h="374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이상 탐지 로직 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구현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룰 세팅</a:t>
                      </a:r>
                      <a:r>
                        <a:rPr lang="en-US" altLang="ko-KR" sz="900" b="0" dirty="0"/>
                        <a:t>)</a:t>
                      </a:r>
                      <a:endParaRPr lang="ko-KR" altLang="en-US" sz="900" b="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2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2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2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2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2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2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552170"/>
                  </a:ext>
                </a:extLst>
              </a:tr>
              <a:tr h="374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데이터 수집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094974"/>
                  </a:ext>
                </a:extLst>
              </a:tr>
              <a:tr h="47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Sprint2</a:t>
                      </a:r>
                    </a:p>
                    <a:p>
                      <a:pPr algn="ctr" latinLnBrk="1"/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데이터 전송 및 분석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데이터 파이프라인 구축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176454"/>
                  </a:ext>
                </a:extLst>
              </a:tr>
              <a:tr h="37478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Sprint3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알림 서비스 </a:t>
                      </a:r>
                      <a:endParaRPr lang="en-US" altLang="ko-KR" sz="9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구현 및 시각화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실시간 알림 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서비스 구현</a:t>
                      </a:r>
                      <a:endParaRPr lang="en-US" altLang="ko-KR" sz="900" b="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562933"/>
                  </a:ext>
                </a:extLst>
              </a:tr>
              <a:tr h="374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Kibana </a:t>
                      </a:r>
                      <a:r>
                        <a:rPr lang="ko-KR" altLang="en-US" sz="900" b="0" dirty="0"/>
                        <a:t>시각화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 대시보드 구성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427517"/>
                  </a:ext>
                </a:extLst>
              </a:tr>
              <a:tr h="374782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테스트 및 완성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기능별 단위</a:t>
                      </a:r>
                      <a:r>
                        <a:rPr lang="en-US" altLang="ko-KR" sz="9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테스트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353713"/>
                  </a:ext>
                </a:extLst>
              </a:tr>
              <a:tr h="37478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통합 테스트 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및 보안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050469"/>
                  </a:ext>
                </a:extLst>
              </a:tr>
              <a:tr h="374782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최종 발표</a:t>
                      </a:r>
                    </a:p>
                  </a:txBody>
                  <a:tcPr marL="81563" marR="81563" marT="40782" marB="407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프로젝트 산출물 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작성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646855"/>
                  </a:ext>
                </a:extLst>
              </a:tr>
              <a:tr h="37478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최종 발표 준비 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및 시연 </a:t>
                      </a:r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7291" marR="47291" marT="23646" marB="236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360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99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7216A-1D99-9023-F9B6-0A64F6A5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C0A1058-B608-1D76-E35B-5CA4E6A9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60079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B83D4677-D90A-1F07-05EE-65B4BBE13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33600"/>
            <a:ext cx="5334000" cy="28575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6DB43A03-D0D4-2C38-FCCB-4BB6E3085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33600"/>
            <a:ext cx="5334000" cy="2857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902A2F45-31E9-5374-E537-895EA1982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838450"/>
            <a:ext cx="5334000" cy="28575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5F086DD1-4A39-AC7F-0A7A-0B5AA0740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838450"/>
            <a:ext cx="5334000" cy="28575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D2A080E9-52FE-32E2-E445-088789623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543300"/>
            <a:ext cx="5334000" cy="28575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2561C6F6-83C6-D197-8132-87F935E17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790700"/>
            <a:ext cx="5334000" cy="11049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6125F28D-90E5-4015-80D1-BBAB0CD20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3048000"/>
            <a:ext cx="5334000" cy="11049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6714F78D-A4B2-B11B-591A-75F846372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4305300"/>
            <a:ext cx="5334000" cy="11049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C6E212F9-67C7-4DBD-06FD-ACF8632FD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5562600"/>
            <a:ext cx="5334000" cy="1104900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B4F5668F-D6DB-FCA4-D2F6-90B86E086D99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진행 현황</a:t>
            </a:r>
            <a:endParaRPr lang="en-US" sz="27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7A9ABE4E-E9CC-E198-DA77-EB67B4DCB8DF}"/>
              </a:ext>
            </a:extLst>
          </p:cNvPr>
          <p:cNvSpPr/>
          <p:nvPr/>
        </p:nvSpPr>
        <p:spPr>
          <a:xfrm>
            <a:off x="609600" y="12573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프로젝트 진행률</a:t>
            </a:r>
            <a:endParaRPr lang="en-US" sz="1800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A86A881F-A1EA-E761-1574-F2A5A7A2F229}"/>
              </a:ext>
            </a:extLst>
          </p:cNvPr>
          <p:cNvSpPr/>
          <p:nvPr/>
        </p:nvSpPr>
        <p:spPr>
          <a:xfrm>
            <a:off x="609600" y="1866900"/>
            <a:ext cx="9486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기획 및 분석</a:t>
            </a:r>
            <a:endParaRPr lang="en-US" sz="12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F0945D36-BB5C-01C0-5056-A1037B0BE207}"/>
              </a:ext>
            </a:extLst>
          </p:cNvPr>
          <p:cNvSpPr/>
          <p:nvPr/>
        </p:nvSpPr>
        <p:spPr>
          <a:xfrm>
            <a:off x="5543550" y="1866900"/>
            <a:ext cx="480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100%</a:t>
            </a:r>
            <a:endParaRPr lang="en-US" sz="12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ABD869FF-D04D-5D18-A0CD-755B13F00180}"/>
              </a:ext>
            </a:extLst>
          </p:cNvPr>
          <p:cNvSpPr/>
          <p:nvPr/>
        </p:nvSpPr>
        <p:spPr>
          <a:xfrm>
            <a:off x="609600" y="2571750"/>
            <a:ext cx="342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설계</a:t>
            </a:r>
            <a:endParaRPr lang="en-US" sz="12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6C0E077F-AD78-E308-927F-3BA68009E6C9}"/>
              </a:ext>
            </a:extLst>
          </p:cNvPr>
          <p:cNvSpPr/>
          <p:nvPr/>
        </p:nvSpPr>
        <p:spPr>
          <a:xfrm>
            <a:off x="5543550" y="2571750"/>
            <a:ext cx="480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100%</a:t>
            </a:r>
            <a:endParaRPr lang="en-US" sz="1200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32CF5979-253D-3F8D-1226-F595ACD66133}"/>
              </a:ext>
            </a:extLst>
          </p:cNvPr>
          <p:cNvSpPr/>
          <p:nvPr/>
        </p:nvSpPr>
        <p:spPr>
          <a:xfrm>
            <a:off x="609600" y="3276600"/>
            <a:ext cx="2663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개발_sprint1 (데이터 관리 시스템)</a:t>
            </a:r>
            <a:endParaRPr lang="en-US" sz="1200" dirty="0"/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01CAD9C1-F371-C572-13E9-1A88CB62D3D2}"/>
              </a:ext>
            </a:extLst>
          </p:cNvPr>
          <p:cNvSpPr/>
          <p:nvPr/>
        </p:nvSpPr>
        <p:spPr>
          <a:xfrm>
            <a:off x="5505450" y="3276600"/>
            <a:ext cx="525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100%</a:t>
            </a:r>
            <a:endParaRPr lang="en-US" sz="1200" dirty="0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3A8094F5-C343-CDA2-12D6-91581670E831}"/>
              </a:ext>
            </a:extLst>
          </p:cNvPr>
          <p:cNvSpPr/>
          <p:nvPr/>
        </p:nvSpPr>
        <p:spPr>
          <a:xfrm>
            <a:off x="609600" y="3981450"/>
            <a:ext cx="27089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개발_sprint2 (데이터 전송 및 분석)</a:t>
            </a:r>
            <a:endParaRPr lang="en-US" sz="1200" dirty="0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713EFE31-71E7-7D2C-ED6A-51A6524E98D8}"/>
              </a:ext>
            </a:extLst>
          </p:cNvPr>
          <p:cNvSpPr/>
          <p:nvPr/>
        </p:nvSpPr>
        <p:spPr>
          <a:xfrm>
            <a:off x="5505450" y="3981450"/>
            <a:ext cx="525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100%</a:t>
            </a:r>
            <a:endParaRPr lang="en-US" sz="1200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E39AA3BB-CFFA-19CA-EBC4-5B1D6536E538}"/>
              </a:ext>
            </a:extLst>
          </p:cNvPr>
          <p:cNvSpPr/>
          <p:nvPr/>
        </p:nvSpPr>
        <p:spPr>
          <a:xfrm>
            <a:off x="609600" y="4686300"/>
            <a:ext cx="3268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개발_sprint3 (알림 서비스 구현 및 시각화)</a:t>
            </a:r>
            <a:endParaRPr lang="en-US" sz="1200" dirty="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A83BDBC5-22BA-3EE9-FB0E-F5AD9540888C}"/>
              </a:ext>
            </a:extLst>
          </p:cNvPr>
          <p:cNvSpPr/>
          <p:nvPr/>
        </p:nvSpPr>
        <p:spPr>
          <a:xfrm>
            <a:off x="5475890" y="4705350"/>
            <a:ext cx="62011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100%</a:t>
            </a:r>
            <a:endParaRPr lang="en-US" sz="1200" dirty="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71201F16-D009-C212-4AF5-FD4B9538625D}"/>
              </a:ext>
            </a:extLst>
          </p:cNvPr>
          <p:cNvSpPr/>
          <p:nvPr/>
        </p:nvSpPr>
        <p:spPr>
          <a:xfrm>
            <a:off x="609600" y="5391150"/>
            <a:ext cx="1120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테스트 및 완성</a:t>
            </a:r>
            <a:endParaRPr lang="en-US" sz="1200" dirty="0"/>
          </a:p>
        </p:txBody>
      </p:sp>
      <p:sp>
        <p:nvSpPr>
          <p:cNvPr id="36" name="Text 15">
            <a:extLst>
              <a:ext uri="{FF2B5EF4-FFF2-40B4-BE49-F238E27FC236}">
                <a16:creationId xmlns:a16="http://schemas.microsoft.com/office/drawing/2014/main" id="{FC110355-0A86-2A65-EC9C-D9B8211BD8BA}"/>
              </a:ext>
            </a:extLst>
          </p:cNvPr>
          <p:cNvSpPr/>
          <p:nvPr/>
        </p:nvSpPr>
        <p:spPr>
          <a:xfrm>
            <a:off x="6248400" y="12573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완료된 주요 작업</a:t>
            </a:r>
            <a:endParaRPr lang="en-US" sz="1800" dirty="0"/>
          </a:p>
        </p:txBody>
      </p:sp>
      <p:sp>
        <p:nvSpPr>
          <p:cNvPr id="37" name="Text 16">
            <a:extLst>
              <a:ext uri="{FF2B5EF4-FFF2-40B4-BE49-F238E27FC236}">
                <a16:creationId xmlns:a16="http://schemas.microsoft.com/office/drawing/2014/main" id="{EB8E3A36-22FA-93D8-F3B5-73DD39E6CC6E}"/>
              </a:ext>
            </a:extLst>
          </p:cNvPr>
          <p:cNvSpPr/>
          <p:nvPr/>
        </p:nvSpPr>
        <p:spPr>
          <a:xfrm>
            <a:off x="6515100" y="1943100"/>
            <a:ext cx="1988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아키텍처 설계</a:t>
            </a:r>
            <a:endParaRPr lang="en-US" sz="1500" dirty="0"/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F10E3AB4-B9B0-83F0-049D-9B7889482C12}"/>
              </a:ext>
            </a:extLst>
          </p:cNvPr>
          <p:cNvSpPr/>
          <p:nvPr/>
        </p:nvSpPr>
        <p:spPr>
          <a:xfrm>
            <a:off x="6400800" y="22860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목표에 부합하는 확장 가능하고 안정적인 시스템 구조 설계를 완료했습니다.</a:t>
            </a:r>
            <a:endParaRPr lang="en-US" sz="1200" dirty="0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C26A3D1D-DD4B-E028-EBAC-0A88003DBEBE}"/>
              </a:ext>
            </a:extLst>
          </p:cNvPr>
          <p:cNvSpPr/>
          <p:nvPr/>
        </p:nvSpPr>
        <p:spPr>
          <a:xfrm>
            <a:off x="6515100" y="3200400"/>
            <a:ext cx="2674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데이터 파이프라인 구축</a:t>
            </a:r>
            <a:endParaRPr lang="en-US" sz="1500" dirty="0"/>
          </a:p>
        </p:txBody>
      </p:sp>
      <p:sp>
        <p:nvSpPr>
          <p:cNvPr id="40" name="Text 19">
            <a:extLst>
              <a:ext uri="{FF2B5EF4-FFF2-40B4-BE49-F238E27FC236}">
                <a16:creationId xmlns:a16="http://schemas.microsoft.com/office/drawing/2014/main" id="{7586682B-6120-06AC-4300-619F72B481E5}"/>
              </a:ext>
            </a:extLst>
          </p:cNvPr>
          <p:cNvSpPr/>
          <p:nvPr/>
        </p:nvSpPr>
        <p:spPr>
          <a:xfrm>
            <a:off x="6400800" y="35433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 수집 (Filebeat)부터 탐지 (Suricata), 저장 (Elasticsearch), 시각화 (Kibana)에 이르는 실제 데이터 파이프라인을 안정적으로 구축했습니다.</a:t>
            </a:r>
            <a:endParaRPr lang="en-US" sz="1200" dirty="0"/>
          </a:p>
        </p:txBody>
      </p:sp>
      <p:sp>
        <p:nvSpPr>
          <p:cNvPr id="41" name="Text 20">
            <a:extLst>
              <a:ext uri="{FF2B5EF4-FFF2-40B4-BE49-F238E27FC236}">
                <a16:creationId xmlns:a16="http://schemas.microsoft.com/office/drawing/2014/main" id="{9DB5F352-A067-F364-A0B6-49DD90AE235C}"/>
              </a:ext>
            </a:extLst>
          </p:cNvPr>
          <p:cNvSpPr/>
          <p:nvPr/>
        </p:nvSpPr>
        <p:spPr>
          <a:xfrm>
            <a:off x="6515100" y="4457700"/>
            <a:ext cx="2331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위협 탐지 룰셋 적용</a:t>
            </a:r>
            <a:endParaRPr lang="en-US" sz="1500" dirty="0"/>
          </a:p>
        </p:txBody>
      </p:sp>
      <p:sp>
        <p:nvSpPr>
          <p:cNvPr id="42" name="Text 21">
            <a:extLst>
              <a:ext uri="{FF2B5EF4-FFF2-40B4-BE49-F238E27FC236}">
                <a16:creationId xmlns:a16="http://schemas.microsoft.com/office/drawing/2014/main" id="{CFD0F778-9987-9C31-7BBD-4BE864BC3193}"/>
              </a:ext>
            </a:extLst>
          </p:cNvPr>
          <p:cNvSpPr/>
          <p:nvPr/>
        </p:nvSpPr>
        <p:spPr>
          <a:xfrm>
            <a:off x="6400800" y="48006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SQL Injection, XSS 등 주요 위협 시나리오를 정의하고 이를 탐지하기 위한 Suricata 룰셋 정책을 구체적으로 구현 및 테스트했습니다.</a:t>
            </a:r>
            <a:endParaRPr lang="en-US" sz="1200" dirty="0"/>
          </a:p>
        </p:txBody>
      </p:sp>
      <p:sp>
        <p:nvSpPr>
          <p:cNvPr id="43" name="Text 22">
            <a:extLst>
              <a:ext uri="{FF2B5EF4-FFF2-40B4-BE49-F238E27FC236}">
                <a16:creationId xmlns:a16="http://schemas.microsoft.com/office/drawing/2014/main" id="{2B33B0E9-3B6A-17DB-904A-98110A029E55}"/>
              </a:ext>
            </a:extLst>
          </p:cNvPr>
          <p:cNvSpPr/>
          <p:nvPr/>
        </p:nvSpPr>
        <p:spPr>
          <a:xfrm>
            <a:off x="6515100" y="5715000"/>
            <a:ext cx="29489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통합 대시보드 구성 완료</a:t>
            </a:r>
            <a:endParaRPr lang="en-US" sz="1500" dirty="0"/>
          </a:p>
        </p:txBody>
      </p:sp>
      <p:sp>
        <p:nvSpPr>
          <p:cNvPr id="44" name="Text 23">
            <a:extLst>
              <a:ext uri="{FF2B5EF4-FFF2-40B4-BE49-F238E27FC236}">
                <a16:creationId xmlns:a16="http://schemas.microsoft.com/office/drawing/2014/main" id="{FF8F4830-B3D9-0BC6-6DDB-561A29A7FFAD}"/>
              </a:ext>
            </a:extLst>
          </p:cNvPr>
          <p:cNvSpPr/>
          <p:nvPr/>
        </p:nvSpPr>
        <p:spPr>
          <a:xfrm>
            <a:off x="6400800" y="60579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탐지된 모든 위협 데이터를 실시간으로 모니터링하고 직관적으로 분석할 수 있는 Kibana 통합 대시보드 개발을 완료했습니다.</a:t>
            </a:r>
            <a:endParaRPr lang="en-US" sz="1200" dirty="0"/>
          </a:p>
        </p:txBody>
      </p:sp>
      <p:pic>
        <p:nvPicPr>
          <p:cNvPr id="4" name="Image 6" descr="preencoded.png">
            <a:extLst>
              <a:ext uri="{FF2B5EF4-FFF2-40B4-BE49-F238E27FC236}">
                <a16:creationId xmlns:a16="http://schemas.microsoft.com/office/drawing/2014/main" id="{6E3285BF-2A4C-C66E-404B-562A9AA74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" y="3534591"/>
            <a:ext cx="5334000" cy="285750"/>
          </a:xfrm>
          <a:prstGeom prst="rect">
            <a:avLst/>
          </a:prstGeom>
        </p:spPr>
      </p:pic>
      <p:pic>
        <p:nvPicPr>
          <p:cNvPr id="47" name="Image 6" descr="preencoded.png">
            <a:extLst>
              <a:ext uri="{FF2B5EF4-FFF2-40B4-BE49-F238E27FC236}">
                <a16:creationId xmlns:a16="http://schemas.microsoft.com/office/drawing/2014/main" id="{1EF4FC2C-D45B-41FD-A895-87CC70C04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5" y="5017089"/>
            <a:ext cx="5337810" cy="285750"/>
          </a:xfrm>
          <a:prstGeom prst="rect">
            <a:avLst/>
          </a:prstGeom>
        </p:spPr>
      </p:pic>
      <p:pic>
        <p:nvPicPr>
          <p:cNvPr id="48" name="Image 7" descr="preencoded.png">
            <a:extLst>
              <a:ext uri="{FF2B5EF4-FFF2-40B4-BE49-F238E27FC236}">
                <a16:creationId xmlns:a16="http://schemas.microsoft.com/office/drawing/2014/main" id="{81405331-18B5-7522-FE6C-D5B5D14C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" y="5724797"/>
            <a:ext cx="5334000" cy="285750"/>
          </a:xfrm>
          <a:prstGeom prst="rect">
            <a:avLst/>
          </a:prstGeom>
        </p:spPr>
      </p:pic>
      <p:pic>
        <p:nvPicPr>
          <p:cNvPr id="49" name="Image 7" descr="preencoded.png">
            <a:extLst>
              <a:ext uri="{FF2B5EF4-FFF2-40B4-BE49-F238E27FC236}">
                <a16:creationId xmlns:a16="http://schemas.microsoft.com/office/drawing/2014/main" id="{6F0C3FC9-7F60-DE76-9499-BDA24D1B6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4310743"/>
            <a:ext cx="5334000" cy="285750"/>
          </a:xfrm>
          <a:prstGeom prst="rect">
            <a:avLst/>
          </a:prstGeom>
        </p:spPr>
      </p:pic>
      <p:pic>
        <p:nvPicPr>
          <p:cNvPr id="50" name="Image 6" descr="preencoded.png">
            <a:extLst>
              <a:ext uri="{FF2B5EF4-FFF2-40B4-BE49-F238E27FC236}">
                <a16:creationId xmlns:a16="http://schemas.microsoft.com/office/drawing/2014/main" id="{9D44170D-26E9-E2BA-5527-41883345A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292236"/>
            <a:ext cx="5337810" cy="285750"/>
          </a:xfrm>
          <a:prstGeom prst="rect">
            <a:avLst/>
          </a:prstGeom>
        </p:spPr>
      </p:pic>
      <p:pic>
        <p:nvPicPr>
          <p:cNvPr id="51" name="Image 7" descr="preencoded.png">
            <a:extLst>
              <a:ext uri="{FF2B5EF4-FFF2-40B4-BE49-F238E27FC236}">
                <a16:creationId xmlns:a16="http://schemas.microsoft.com/office/drawing/2014/main" id="{86F653EF-9DF7-33EA-26D8-F5A4C9D8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5017089"/>
            <a:ext cx="5334000" cy="285750"/>
          </a:xfrm>
          <a:prstGeom prst="rect">
            <a:avLst/>
          </a:prstGeom>
        </p:spPr>
      </p:pic>
      <p:pic>
        <p:nvPicPr>
          <p:cNvPr id="55" name="Image 6" descr="preencoded.png">
            <a:extLst>
              <a:ext uri="{FF2B5EF4-FFF2-40B4-BE49-F238E27FC236}">
                <a16:creationId xmlns:a16="http://schemas.microsoft.com/office/drawing/2014/main" id="{D54A5DB0-B1BD-3AF4-1BDA-35542D8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12" y="5724797"/>
            <a:ext cx="5381897" cy="285750"/>
          </a:xfrm>
          <a:prstGeom prst="rect">
            <a:avLst/>
          </a:prstGeom>
        </p:spPr>
      </p:pic>
      <p:sp>
        <p:nvSpPr>
          <p:cNvPr id="58" name="Text 11">
            <a:extLst>
              <a:ext uri="{FF2B5EF4-FFF2-40B4-BE49-F238E27FC236}">
                <a16:creationId xmlns:a16="http://schemas.microsoft.com/office/drawing/2014/main" id="{D12AAD35-19C3-913D-3856-A18D630167C4}"/>
              </a:ext>
            </a:extLst>
          </p:cNvPr>
          <p:cNvSpPr/>
          <p:nvPr/>
        </p:nvSpPr>
        <p:spPr>
          <a:xfrm>
            <a:off x="5479324" y="5405028"/>
            <a:ext cx="62011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100%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247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592C-B035-3D40-7837-89F68BD6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555EB08-6C54-6123-C324-8FFEA815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163CBED0-A599-77A2-3B7E-0D2A3D3BBCD6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아키텍처</a:t>
            </a:r>
            <a:r>
              <a:rPr lang="en-US" altLang="ko-KR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및 </a:t>
            </a:r>
            <a:r>
              <a:rPr lang="en-US" altLang="ko-KR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구성</a:t>
            </a:r>
            <a:endParaRPr lang="en-US" sz="27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D61D88A-6467-D86E-B54D-DCBDFDD88C57}"/>
              </a:ext>
            </a:extLst>
          </p:cNvPr>
          <p:cNvSpPr/>
          <p:nvPr/>
        </p:nvSpPr>
        <p:spPr>
          <a:xfrm>
            <a:off x="3108560" y="1441195"/>
            <a:ext cx="5540645" cy="4988634"/>
          </a:xfrm>
          <a:custGeom>
            <a:avLst/>
            <a:gdLst>
              <a:gd name="connsiteX0" fmla="*/ 0 w 5540645"/>
              <a:gd name="connsiteY0" fmla="*/ 831456 h 4988634"/>
              <a:gd name="connsiteX1" fmla="*/ 831456 w 5540645"/>
              <a:gd name="connsiteY1" fmla="*/ 0 h 4988634"/>
              <a:gd name="connsiteX2" fmla="*/ 1361413 w 5540645"/>
              <a:gd name="connsiteY2" fmla="*/ 0 h 4988634"/>
              <a:gd name="connsiteX3" fmla="*/ 2007702 w 5540645"/>
              <a:gd name="connsiteY3" fmla="*/ 0 h 4988634"/>
              <a:gd name="connsiteX4" fmla="*/ 2653991 w 5540645"/>
              <a:gd name="connsiteY4" fmla="*/ 0 h 4988634"/>
              <a:gd name="connsiteX5" fmla="*/ 3339057 w 5540645"/>
              <a:gd name="connsiteY5" fmla="*/ 0 h 4988634"/>
              <a:gd name="connsiteX6" fmla="*/ 4024123 w 5540645"/>
              <a:gd name="connsiteY6" fmla="*/ 0 h 4988634"/>
              <a:gd name="connsiteX7" fmla="*/ 4709189 w 5540645"/>
              <a:gd name="connsiteY7" fmla="*/ 0 h 4988634"/>
              <a:gd name="connsiteX8" fmla="*/ 5540645 w 5540645"/>
              <a:gd name="connsiteY8" fmla="*/ 831456 h 4988634"/>
              <a:gd name="connsiteX9" fmla="*/ 5540645 w 5540645"/>
              <a:gd name="connsiteY9" fmla="*/ 1463343 h 4988634"/>
              <a:gd name="connsiteX10" fmla="*/ 5540645 w 5540645"/>
              <a:gd name="connsiteY10" fmla="*/ 2161745 h 4988634"/>
              <a:gd name="connsiteX11" fmla="*/ 5540645 w 5540645"/>
              <a:gd name="connsiteY11" fmla="*/ 2860146 h 4988634"/>
              <a:gd name="connsiteX12" fmla="*/ 5540645 w 5540645"/>
              <a:gd name="connsiteY12" fmla="*/ 3492034 h 4988634"/>
              <a:gd name="connsiteX13" fmla="*/ 5540645 w 5540645"/>
              <a:gd name="connsiteY13" fmla="*/ 4157178 h 4988634"/>
              <a:gd name="connsiteX14" fmla="*/ 4709189 w 5540645"/>
              <a:gd name="connsiteY14" fmla="*/ 4988634 h 4988634"/>
              <a:gd name="connsiteX15" fmla="*/ 4179232 w 5540645"/>
              <a:gd name="connsiteY15" fmla="*/ 4988634 h 4988634"/>
              <a:gd name="connsiteX16" fmla="*/ 3649275 w 5540645"/>
              <a:gd name="connsiteY16" fmla="*/ 4988634 h 4988634"/>
              <a:gd name="connsiteX17" fmla="*/ 2964209 w 5540645"/>
              <a:gd name="connsiteY17" fmla="*/ 4988634 h 4988634"/>
              <a:gd name="connsiteX18" fmla="*/ 2240366 w 5540645"/>
              <a:gd name="connsiteY18" fmla="*/ 4988634 h 4988634"/>
              <a:gd name="connsiteX19" fmla="*/ 1555299 w 5540645"/>
              <a:gd name="connsiteY19" fmla="*/ 4988634 h 4988634"/>
              <a:gd name="connsiteX20" fmla="*/ 831456 w 5540645"/>
              <a:gd name="connsiteY20" fmla="*/ 4988634 h 4988634"/>
              <a:gd name="connsiteX21" fmla="*/ 0 w 5540645"/>
              <a:gd name="connsiteY21" fmla="*/ 4157178 h 4988634"/>
              <a:gd name="connsiteX22" fmla="*/ 0 w 5540645"/>
              <a:gd name="connsiteY22" fmla="*/ 3525291 h 4988634"/>
              <a:gd name="connsiteX23" fmla="*/ 0 w 5540645"/>
              <a:gd name="connsiteY23" fmla="*/ 2926661 h 4988634"/>
              <a:gd name="connsiteX24" fmla="*/ 0 w 5540645"/>
              <a:gd name="connsiteY24" fmla="*/ 2294774 h 4988634"/>
              <a:gd name="connsiteX25" fmla="*/ 0 w 5540645"/>
              <a:gd name="connsiteY25" fmla="*/ 1729401 h 4988634"/>
              <a:gd name="connsiteX26" fmla="*/ 0 w 5540645"/>
              <a:gd name="connsiteY26" fmla="*/ 831456 h 498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40645" h="4988634" fill="none" extrusionOk="0">
                <a:moveTo>
                  <a:pt x="0" y="831456"/>
                </a:moveTo>
                <a:cubicBezTo>
                  <a:pt x="-33719" y="384689"/>
                  <a:pt x="401609" y="36868"/>
                  <a:pt x="831456" y="0"/>
                </a:cubicBezTo>
                <a:cubicBezTo>
                  <a:pt x="1004748" y="-9471"/>
                  <a:pt x="1249305" y="-21997"/>
                  <a:pt x="1361413" y="0"/>
                </a:cubicBezTo>
                <a:cubicBezTo>
                  <a:pt x="1473521" y="21997"/>
                  <a:pt x="1795056" y="-5144"/>
                  <a:pt x="2007702" y="0"/>
                </a:cubicBezTo>
                <a:cubicBezTo>
                  <a:pt x="2220348" y="5144"/>
                  <a:pt x="2356260" y="-24334"/>
                  <a:pt x="2653991" y="0"/>
                </a:cubicBezTo>
                <a:cubicBezTo>
                  <a:pt x="2951722" y="24334"/>
                  <a:pt x="2997723" y="23769"/>
                  <a:pt x="3339057" y="0"/>
                </a:cubicBezTo>
                <a:cubicBezTo>
                  <a:pt x="3680391" y="-23769"/>
                  <a:pt x="3686440" y="-15294"/>
                  <a:pt x="4024123" y="0"/>
                </a:cubicBezTo>
                <a:cubicBezTo>
                  <a:pt x="4361806" y="15294"/>
                  <a:pt x="4399369" y="-14713"/>
                  <a:pt x="4709189" y="0"/>
                </a:cubicBezTo>
                <a:cubicBezTo>
                  <a:pt x="5099496" y="17323"/>
                  <a:pt x="5507320" y="411567"/>
                  <a:pt x="5540645" y="831456"/>
                </a:cubicBezTo>
                <a:cubicBezTo>
                  <a:pt x="5523090" y="1053152"/>
                  <a:pt x="5518172" y="1262942"/>
                  <a:pt x="5540645" y="1463343"/>
                </a:cubicBezTo>
                <a:cubicBezTo>
                  <a:pt x="5563118" y="1663744"/>
                  <a:pt x="5541218" y="1937140"/>
                  <a:pt x="5540645" y="2161745"/>
                </a:cubicBezTo>
                <a:cubicBezTo>
                  <a:pt x="5540072" y="2386350"/>
                  <a:pt x="5572455" y="2605345"/>
                  <a:pt x="5540645" y="2860146"/>
                </a:cubicBezTo>
                <a:cubicBezTo>
                  <a:pt x="5508835" y="3114947"/>
                  <a:pt x="5532717" y="3200810"/>
                  <a:pt x="5540645" y="3492034"/>
                </a:cubicBezTo>
                <a:cubicBezTo>
                  <a:pt x="5548573" y="3783258"/>
                  <a:pt x="5538358" y="3942131"/>
                  <a:pt x="5540645" y="4157178"/>
                </a:cubicBezTo>
                <a:cubicBezTo>
                  <a:pt x="5501366" y="4685239"/>
                  <a:pt x="5150735" y="4935438"/>
                  <a:pt x="4709189" y="4988634"/>
                </a:cubicBezTo>
                <a:cubicBezTo>
                  <a:pt x="4572333" y="4981699"/>
                  <a:pt x="4378805" y="4967906"/>
                  <a:pt x="4179232" y="4988634"/>
                </a:cubicBezTo>
                <a:cubicBezTo>
                  <a:pt x="3979659" y="5009362"/>
                  <a:pt x="3844589" y="4980761"/>
                  <a:pt x="3649275" y="4988634"/>
                </a:cubicBezTo>
                <a:cubicBezTo>
                  <a:pt x="3453961" y="4996507"/>
                  <a:pt x="3245412" y="4965414"/>
                  <a:pt x="2964209" y="4988634"/>
                </a:cubicBezTo>
                <a:cubicBezTo>
                  <a:pt x="2683006" y="5011854"/>
                  <a:pt x="2395077" y="5019743"/>
                  <a:pt x="2240366" y="4988634"/>
                </a:cubicBezTo>
                <a:cubicBezTo>
                  <a:pt x="2085655" y="4957525"/>
                  <a:pt x="1722155" y="4986039"/>
                  <a:pt x="1555299" y="4988634"/>
                </a:cubicBezTo>
                <a:cubicBezTo>
                  <a:pt x="1388443" y="4991229"/>
                  <a:pt x="1114165" y="4965818"/>
                  <a:pt x="831456" y="4988634"/>
                </a:cubicBezTo>
                <a:cubicBezTo>
                  <a:pt x="385670" y="4908469"/>
                  <a:pt x="48805" y="4523082"/>
                  <a:pt x="0" y="4157178"/>
                </a:cubicBezTo>
                <a:cubicBezTo>
                  <a:pt x="18169" y="3916085"/>
                  <a:pt x="5591" y="3715740"/>
                  <a:pt x="0" y="3525291"/>
                </a:cubicBezTo>
                <a:cubicBezTo>
                  <a:pt x="-5591" y="3334842"/>
                  <a:pt x="15904" y="3077359"/>
                  <a:pt x="0" y="2926661"/>
                </a:cubicBezTo>
                <a:cubicBezTo>
                  <a:pt x="-15904" y="2775963"/>
                  <a:pt x="18393" y="2530447"/>
                  <a:pt x="0" y="2294774"/>
                </a:cubicBezTo>
                <a:cubicBezTo>
                  <a:pt x="-18393" y="2059101"/>
                  <a:pt x="7110" y="1908106"/>
                  <a:pt x="0" y="1729401"/>
                </a:cubicBezTo>
                <a:cubicBezTo>
                  <a:pt x="-7110" y="1550696"/>
                  <a:pt x="12573" y="1053492"/>
                  <a:pt x="0" y="831456"/>
                </a:cubicBezTo>
                <a:close/>
              </a:path>
              <a:path w="5540645" h="4988634" stroke="0" extrusionOk="0">
                <a:moveTo>
                  <a:pt x="0" y="831456"/>
                </a:moveTo>
                <a:cubicBezTo>
                  <a:pt x="-4435" y="348648"/>
                  <a:pt x="336727" y="-65505"/>
                  <a:pt x="831456" y="0"/>
                </a:cubicBezTo>
                <a:cubicBezTo>
                  <a:pt x="1045545" y="29859"/>
                  <a:pt x="1256234" y="28276"/>
                  <a:pt x="1555299" y="0"/>
                </a:cubicBezTo>
                <a:cubicBezTo>
                  <a:pt x="1854364" y="-28276"/>
                  <a:pt x="1977750" y="-15762"/>
                  <a:pt x="2162811" y="0"/>
                </a:cubicBezTo>
                <a:cubicBezTo>
                  <a:pt x="2347872" y="15762"/>
                  <a:pt x="2537524" y="30635"/>
                  <a:pt x="2809100" y="0"/>
                </a:cubicBezTo>
                <a:cubicBezTo>
                  <a:pt x="3080676" y="-30635"/>
                  <a:pt x="3223641" y="-17581"/>
                  <a:pt x="3455389" y="0"/>
                </a:cubicBezTo>
                <a:cubicBezTo>
                  <a:pt x="3687137" y="17581"/>
                  <a:pt x="3752661" y="-3166"/>
                  <a:pt x="4024123" y="0"/>
                </a:cubicBezTo>
                <a:cubicBezTo>
                  <a:pt x="4295585" y="3166"/>
                  <a:pt x="4410070" y="866"/>
                  <a:pt x="4709189" y="0"/>
                </a:cubicBezTo>
                <a:cubicBezTo>
                  <a:pt x="5249705" y="37389"/>
                  <a:pt x="5515393" y="278971"/>
                  <a:pt x="5540645" y="831456"/>
                </a:cubicBezTo>
                <a:cubicBezTo>
                  <a:pt x="5510666" y="1032450"/>
                  <a:pt x="5568338" y="1325957"/>
                  <a:pt x="5540645" y="1463343"/>
                </a:cubicBezTo>
                <a:cubicBezTo>
                  <a:pt x="5512952" y="1600729"/>
                  <a:pt x="5522353" y="1923939"/>
                  <a:pt x="5540645" y="2128488"/>
                </a:cubicBezTo>
                <a:cubicBezTo>
                  <a:pt x="5558937" y="2333038"/>
                  <a:pt x="5519706" y="2668185"/>
                  <a:pt x="5540645" y="2860146"/>
                </a:cubicBezTo>
                <a:cubicBezTo>
                  <a:pt x="5561584" y="3052107"/>
                  <a:pt x="5569269" y="3256805"/>
                  <a:pt x="5540645" y="3492034"/>
                </a:cubicBezTo>
                <a:cubicBezTo>
                  <a:pt x="5512021" y="3727263"/>
                  <a:pt x="5568977" y="4008082"/>
                  <a:pt x="5540645" y="4157178"/>
                </a:cubicBezTo>
                <a:cubicBezTo>
                  <a:pt x="5495727" y="4612783"/>
                  <a:pt x="5175860" y="5059842"/>
                  <a:pt x="4709189" y="4988634"/>
                </a:cubicBezTo>
                <a:cubicBezTo>
                  <a:pt x="4457741" y="5015968"/>
                  <a:pt x="4355421" y="4983130"/>
                  <a:pt x="4140455" y="4988634"/>
                </a:cubicBezTo>
                <a:cubicBezTo>
                  <a:pt x="3925489" y="4994138"/>
                  <a:pt x="3807354" y="5004360"/>
                  <a:pt x="3571721" y="4988634"/>
                </a:cubicBezTo>
                <a:cubicBezTo>
                  <a:pt x="3336088" y="4972908"/>
                  <a:pt x="3237460" y="4986926"/>
                  <a:pt x="2925432" y="4988634"/>
                </a:cubicBezTo>
                <a:cubicBezTo>
                  <a:pt x="2613404" y="4990342"/>
                  <a:pt x="2547157" y="5015010"/>
                  <a:pt x="2356698" y="4988634"/>
                </a:cubicBezTo>
                <a:cubicBezTo>
                  <a:pt x="2166239" y="4962258"/>
                  <a:pt x="1903536" y="4979918"/>
                  <a:pt x="1749186" y="4988634"/>
                </a:cubicBezTo>
                <a:cubicBezTo>
                  <a:pt x="1594836" y="4997350"/>
                  <a:pt x="1261894" y="4972763"/>
                  <a:pt x="831456" y="4988634"/>
                </a:cubicBezTo>
                <a:cubicBezTo>
                  <a:pt x="262239" y="5000792"/>
                  <a:pt x="-22083" y="4610369"/>
                  <a:pt x="0" y="4157178"/>
                </a:cubicBezTo>
                <a:cubicBezTo>
                  <a:pt x="-19311" y="4025565"/>
                  <a:pt x="22762" y="3712197"/>
                  <a:pt x="0" y="3591805"/>
                </a:cubicBezTo>
                <a:cubicBezTo>
                  <a:pt x="-22762" y="3471413"/>
                  <a:pt x="25223" y="3200748"/>
                  <a:pt x="0" y="2959918"/>
                </a:cubicBezTo>
                <a:cubicBezTo>
                  <a:pt x="-25223" y="2719088"/>
                  <a:pt x="-9792" y="2649272"/>
                  <a:pt x="0" y="2361288"/>
                </a:cubicBezTo>
                <a:cubicBezTo>
                  <a:pt x="9792" y="2073304"/>
                  <a:pt x="27237" y="1979937"/>
                  <a:pt x="0" y="1696144"/>
                </a:cubicBezTo>
                <a:cubicBezTo>
                  <a:pt x="-27237" y="1412351"/>
                  <a:pt x="28018" y="1248651"/>
                  <a:pt x="0" y="831456"/>
                </a:cubicBezTo>
                <a:close/>
              </a:path>
            </a:pathLst>
          </a:custGeom>
          <a:solidFill>
            <a:srgbClr val="D4DFEC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81748177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C698A28-510C-CFDA-D0E7-18D538107CBA}"/>
              </a:ext>
            </a:extLst>
          </p:cNvPr>
          <p:cNvSpPr/>
          <p:nvPr/>
        </p:nvSpPr>
        <p:spPr>
          <a:xfrm>
            <a:off x="7140005" y="2058975"/>
            <a:ext cx="964807" cy="963554"/>
          </a:xfrm>
          <a:custGeom>
            <a:avLst/>
            <a:gdLst>
              <a:gd name="connsiteX0" fmla="*/ 0 w 964807"/>
              <a:gd name="connsiteY0" fmla="*/ 160596 h 963554"/>
              <a:gd name="connsiteX1" fmla="*/ 160596 w 964807"/>
              <a:gd name="connsiteY1" fmla="*/ 0 h 963554"/>
              <a:gd name="connsiteX2" fmla="*/ 804211 w 964807"/>
              <a:gd name="connsiteY2" fmla="*/ 0 h 963554"/>
              <a:gd name="connsiteX3" fmla="*/ 964807 w 964807"/>
              <a:gd name="connsiteY3" fmla="*/ 160596 h 963554"/>
              <a:gd name="connsiteX4" fmla="*/ 964807 w 964807"/>
              <a:gd name="connsiteY4" fmla="*/ 802958 h 963554"/>
              <a:gd name="connsiteX5" fmla="*/ 804211 w 964807"/>
              <a:gd name="connsiteY5" fmla="*/ 963554 h 963554"/>
              <a:gd name="connsiteX6" fmla="*/ 160596 w 964807"/>
              <a:gd name="connsiteY6" fmla="*/ 963554 h 963554"/>
              <a:gd name="connsiteX7" fmla="*/ 0 w 964807"/>
              <a:gd name="connsiteY7" fmla="*/ 802958 h 963554"/>
              <a:gd name="connsiteX8" fmla="*/ 0 w 964807"/>
              <a:gd name="connsiteY8" fmla="*/ 160596 h 96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4807" h="963554" fill="none" extrusionOk="0">
                <a:moveTo>
                  <a:pt x="0" y="160596"/>
                </a:moveTo>
                <a:cubicBezTo>
                  <a:pt x="-2978" y="87491"/>
                  <a:pt x="60314" y="-6539"/>
                  <a:pt x="160596" y="0"/>
                </a:cubicBezTo>
                <a:cubicBezTo>
                  <a:pt x="344359" y="29005"/>
                  <a:pt x="664731" y="8865"/>
                  <a:pt x="804211" y="0"/>
                </a:cubicBezTo>
                <a:cubicBezTo>
                  <a:pt x="884175" y="-699"/>
                  <a:pt x="965944" y="82741"/>
                  <a:pt x="964807" y="160596"/>
                </a:cubicBezTo>
                <a:cubicBezTo>
                  <a:pt x="971175" y="355521"/>
                  <a:pt x="941230" y="515970"/>
                  <a:pt x="964807" y="802958"/>
                </a:cubicBezTo>
                <a:cubicBezTo>
                  <a:pt x="975051" y="883414"/>
                  <a:pt x="896133" y="949809"/>
                  <a:pt x="804211" y="963554"/>
                </a:cubicBezTo>
                <a:cubicBezTo>
                  <a:pt x="587313" y="959644"/>
                  <a:pt x="454383" y="961863"/>
                  <a:pt x="160596" y="963554"/>
                </a:cubicBezTo>
                <a:cubicBezTo>
                  <a:pt x="65073" y="968633"/>
                  <a:pt x="6477" y="877397"/>
                  <a:pt x="0" y="802958"/>
                </a:cubicBezTo>
                <a:cubicBezTo>
                  <a:pt x="-11684" y="565934"/>
                  <a:pt x="9561" y="330079"/>
                  <a:pt x="0" y="160596"/>
                </a:cubicBezTo>
                <a:close/>
              </a:path>
              <a:path w="964807" h="963554" stroke="0" extrusionOk="0">
                <a:moveTo>
                  <a:pt x="0" y="160596"/>
                </a:moveTo>
                <a:cubicBezTo>
                  <a:pt x="-3840" y="51460"/>
                  <a:pt x="63569" y="-15362"/>
                  <a:pt x="160596" y="0"/>
                </a:cubicBezTo>
                <a:cubicBezTo>
                  <a:pt x="326077" y="-26975"/>
                  <a:pt x="605431" y="307"/>
                  <a:pt x="804211" y="0"/>
                </a:cubicBezTo>
                <a:cubicBezTo>
                  <a:pt x="893409" y="9258"/>
                  <a:pt x="975084" y="80545"/>
                  <a:pt x="964807" y="160596"/>
                </a:cubicBezTo>
                <a:cubicBezTo>
                  <a:pt x="953180" y="412643"/>
                  <a:pt x="932771" y="658600"/>
                  <a:pt x="964807" y="802958"/>
                </a:cubicBezTo>
                <a:cubicBezTo>
                  <a:pt x="966128" y="875363"/>
                  <a:pt x="903843" y="954061"/>
                  <a:pt x="804211" y="963554"/>
                </a:cubicBezTo>
                <a:cubicBezTo>
                  <a:pt x="656649" y="950049"/>
                  <a:pt x="452737" y="947359"/>
                  <a:pt x="160596" y="963554"/>
                </a:cubicBezTo>
                <a:cubicBezTo>
                  <a:pt x="73755" y="962696"/>
                  <a:pt x="4852" y="881250"/>
                  <a:pt x="0" y="802958"/>
                </a:cubicBezTo>
                <a:cubicBezTo>
                  <a:pt x="-18930" y="665253"/>
                  <a:pt x="-17693" y="470009"/>
                  <a:pt x="0" y="16059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81748177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실루엣, 일몰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1D2EED-5142-3849-892E-F80FC03C8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31" y="1750404"/>
            <a:ext cx="805883" cy="586908"/>
          </a:xfrm>
          <a:prstGeom prst="rect">
            <a:avLst/>
          </a:prstGeom>
        </p:spPr>
      </p:pic>
      <p:pic>
        <p:nvPicPr>
          <p:cNvPr id="47" name="그림 46" descr="그래픽, 다채로움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BD2D1A-5C5C-4E62-034A-80B4779B5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01" y="4472894"/>
            <a:ext cx="734856" cy="767685"/>
          </a:xfrm>
          <a:prstGeom prst="rect">
            <a:avLst/>
          </a:prstGeom>
        </p:spPr>
      </p:pic>
      <p:pic>
        <p:nvPicPr>
          <p:cNvPr id="48" name="그림 47" descr="그래픽, 다채로움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C4D74A-7C73-B73B-2D90-4C04C968B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39" y="2213542"/>
            <a:ext cx="777013" cy="703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031295DE-639B-FAD3-A16D-53CC5A1887DB}"/>
              </a:ext>
            </a:extLst>
          </p:cNvPr>
          <p:cNvSpPr/>
          <p:nvPr/>
        </p:nvSpPr>
        <p:spPr>
          <a:xfrm>
            <a:off x="5861540" y="2389350"/>
            <a:ext cx="1127145" cy="486976"/>
          </a:xfrm>
          <a:custGeom>
            <a:avLst/>
            <a:gdLst>
              <a:gd name="connsiteX0" fmla="*/ 0 w 1127145"/>
              <a:gd name="connsiteY0" fmla="*/ 486976 h 486976"/>
              <a:gd name="connsiteX1" fmla="*/ 0 w 1127145"/>
              <a:gd name="connsiteY1" fmla="*/ 273393 h 486976"/>
              <a:gd name="connsiteX2" fmla="*/ 213052 w 1127145"/>
              <a:gd name="connsiteY2" fmla="*/ 60341 h 486976"/>
              <a:gd name="connsiteX3" fmla="*/ 617150 w 1127145"/>
              <a:gd name="connsiteY3" fmla="*/ 60341 h 486976"/>
              <a:gd name="connsiteX4" fmla="*/ 1005401 w 1127145"/>
              <a:gd name="connsiteY4" fmla="*/ 60341 h 486976"/>
              <a:gd name="connsiteX5" fmla="*/ 1005401 w 1127145"/>
              <a:gd name="connsiteY5" fmla="*/ 0 h 486976"/>
              <a:gd name="connsiteX6" fmla="*/ 1127145 w 1127145"/>
              <a:gd name="connsiteY6" fmla="*/ 121213 h 486976"/>
              <a:gd name="connsiteX7" fmla="*/ 1005401 w 1127145"/>
              <a:gd name="connsiteY7" fmla="*/ 242426 h 486976"/>
              <a:gd name="connsiteX8" fmla="*/ 1005401 w 1127145"/>
              <a:gd name="connsiteY8" fmla="*/ 182085 h 486976"/>
              <a:gd name="connsiteX9" fmla="*/ 601303 w 1127145"/>
              <a:gd name="connsiteY9" fmla="*/ 182085 h 486976"/>
              <a:gd name="connsiteX10" fmla="*/ 213052 w 1127145"/>
              <a:gd name="connsiteY10" fmla="*/ 182085 h 486976"/>
              <a:gd name="connsiteX11" fmla="*/ 121744 w 1127145"/>
              <a:gd name="connsiteY11" fmla="*/ 273393 h 486976"/>
              <a:gd name="connsiteX12" fmla="*/ 121744 w 1127145"/>
              <a:gd name="connsiteY12" fmla="*/ 486976 h 486976"/>
              <a:gd name="connsiteX13" fmla="*/ 0 w 1127145"/>
              <a:gd name="connsiteY13" fmla="*/ 486976 h 4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27145" h="486976" fill="none" extrusionOk="0">
                <a:moveTo>
                  <a:pt x="0" y="486976"/>
                </a:moveTo>
                <a:cubicBezTo>
                  <a:pt x="3018" y="434422"/>
                  <a:pt x="8590" y="320848"/>
                  <a:pt x="0" y="273393"/>
                </a:cubicBezTo>
                <a:cubicBezTo>
                  <a:pt x="-12498" y="160349"/>
                  <a:pt x="83239" y="56129"/>
                  <a:pt x="213052" y="60341"/>
                </a:cubicBezTo>
                <a:cubicBezTo>
                  <a:pt x="325410" y="71183"/>
                  <a:pt x="527074" y="67204"/>
                  <a:pt x="617150" y="60341"/>
                </a:cubicBezTo>
                <a:cubicBezTo>
                  <a:pt x="707226" y="53478"/>
                  <a:pt x="882557" y="49141"/>
                  <a:pt x="1005401" y="60341"/>
                </a:cubicBezTo>
                <a:cubicBezTo>
                  <a:pt x="1007578" y="40786"/>
                  <a:pt x="1003667" y="20632"/>
                  <a:pt x="1005401" y="0"/>
                </a:cubicBezTo>
                <a:cubicBezTo>
                  <a:pt x="1056259" y="45126"/>
                  <a:pt x="1075605" y="78626"/>
                  <a:pt x="1127145" y="121213"/>
                </a:cubicBezTo>
                <a:cubicBezTo>
                  <a:pt x="1094823" y="152344"/>
                  <a:pt x="1038674" y="200331"/>
                  <a:pt x="1005401" y="242426"/>
                </a:cubicBezTo>
                <a:cubicBezTo>
                  <a:pt x="1007402" y="224121"/>
                  <a:pt x="1005039" y="206709"/>
                  <a:pt x="1005401" y="182085"/>
                </a:cubicBezTo>
                <a:cubicBezTo>
                  <a:pt x="880631" y="193762"/>
                  <a:pt x="769674" y="191048"/>
                  <a:pt x="601303" y="182085"/>
                </a:cubicBezTo>
                <a:cubicBezTo>
                  <a:pt x="432932" y="173122"/>
                  <a:pt x="290836" y="169646"/>
                  <a:pt x="213052" y="182085"/>
                </a:cubicBezTo>
                <a:cubicBezTo>
                  <a:pt x="169120" y="179546"/>
                  <a:pt x="116337" y="219971"/>
                  <a:pt x="121744" y="273393"/>
                </a:cubicBezTo>
                <a:cubicBezTo>
                  <a:pt x="125186" y="334030"/>
                  <a:pt x="123296" y="431748"/>
                  <a:pt x="121744" y="486976"/>
                </a:cubicBezTo>
                <a:cubicBezTo>
                  <a:pt x="87010" y="483855"/>
                  <a:pt x="52085" y="483144"/>
                  <a:pt x="0" y="486976"/>
                </a:cubicBezTo>
                <a:close/>
              </a:path>
              <a:path w="1127145" h="486976" stroke="0" extrusionOk="0">
                <a:moveTo>
                  <a:pt x="0" y="486976"/>
                </a:moveTo>
                <a:cubicBezTo>
                  <a:pt x="-6001" y="389248"/>
                  <a:pt x="7904" y="373644"/>
                  <a:pt x="0" y="273393"/>
                </a:cubicBezTo>
                <a:cubicBezTo>
                  <a:pt x="-14418" y="180624"/>
                  <a:pt x="113947" y="45415"/>
                  <a:pt x="213052" y="60341"/>
                </a:cubicBezTo>
                <a:cubicBezTo>
                  <a:pt x="302247" y="53720"/>
                  <a:pt x="407102" y="54560"/>
                  <a:pt x="585456" y="60341"/>
                </a:cubicBezTo>
                <a:cubicBezTo>
                  <a:pt x="763810" y="66122"/>
                  <a:pt x="798798" y="43356"/>
                  <a:pt x="1005401" y="60341"/>
                </a:cubicBezTo>
                <a:cubicBezTo>
                  <a:pt x="1005313" y="32699"/>
                  <a:pt x="1005588" y="29872"/>
                  <a:pt x="1005401" y="0"/>
                </a:cubicBezTo>
                <a:cubicBezTo>
                  <a:pt x="1068621" y="53125"/>
                  <a:pt x="1063173" y="66945"/>
                  <a:pt x="1127145" y="121213"/>
                </a:cubicBezTo>
                <a:cubicBezTo>
                  <a:pt x="1072305" y="176255"/>
                  <a:pt x="1031274" y="207109"/>
                  <a:pt x="1005401" y="242426"/>
                </a:cubicBezTo>
                <a:cubicBezTo>
                  <a:pt x="1005125" y="218356"/>
                  <a:pt x="1007903" y="203648"/>
                  <a:pt x="1005401" y="182085"/>
                </a:cubicBezTo>
                <a:cubicBezTo>
                  <a:pt x="921275" y="199094"/>
                  <a:pt x="765843" y="167695"/>
                  <a:pt x="593380" y="182085"/>
                </a:cubicBezTo>
                <a:cubicBezTo>
                  <a:pt x="420917" y="196475"/>
                  <a:pt x="309400" y="165535"/>
                  <a:pt x="213052" y="182085"/>
                </a:cubicBezTo>
                <a:cubicBezTo>
                  <a:pt x="171935" y="174850"/>
                  <a:pt x="125742" y="217181"/>
                  <a:pt x="121744" y="273393"/>
                </a:cubicBezTo>
                <a:cubicBezTo>
                  <a:pt x="119153" y="334612"/>
                  <a:pt x="119538" y="408110"/>
                  <a:pt x="121744" y="486976"/>
                </a:cubicBezTo>
                <a:cubicBezTo>
                  <a:pt x="65061" y="491950"/>
                  <a:pt x="45342" y="487078"/>
                  <a:pt x="0" y="486976"/>
                </a:cubicBezTo>
                <a:close/>
              </a:path>
            </a:pathLst>
          </a:custGeom>
          <a:solidFill>
            <a:schemeClr val="tx1"/>
          </a:solidFill>
          <a:ln>
            <a:extLst>
              <a:ext uri="{C807C97D-BFC1-408E-A445-0C87EB9F89A2}">
                <ask:lineSketchStyleProps xmlns:ask="http://schemas.microsoft.com/office/drawing/2018/sketchyshapes" sd="1823441122">
                  <a:prstGeom prst="bentArrow">
                    <a:avLst>
                      <a:gd name="adj1" fmla="val 25000"/>
                      <a:gd name="adj2" fmla="val 24891"/>
                      <a:gd name="adj3" fmla="val 25000"/>
                      <a:gd name="adj4" fmla="val 4375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3E2DE9-F052-BAEB-145B-45A477CD38EF}"/>
              </a:ext>
            </a:extLst>
          </p:cNvPr>
          <p:cNvGrpSpPr/>
          <p:nvPr/>
        </p:nvGrpSpPr>
        <p:grpSpPr>
          <a:xfrm>
            <a:off x="5491090" y="3003633"/>
            <a:ext cx="775586" cy="668870"/>
            <a:chOff x="2596046" y="4744462"/>
            <a:chExt cx="2743200" cy="2206532"/>
          </a:xfrm>
          <a:solidFill>
            <a:schemeClr val="tx1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5EB3230-D0BA-F5E2-7DE3-941EE56BFFDE}"/>
                </a:ext>
              </a:extLst>
            </p:cNvPr>
            <p:cNvSpPr/>
            <p:nvPr/>
          </p:nvSpPr>
          <p:spPr>
            <a:xfrm>
              <a:off x="2596046" y="5063771"/>
              <a:ext cx="2743200" cy="1887223"/>
            </a:xfrm>
            <a:custGeom>
              <a:avLst/>
              <a:gdLst>
                <a:gd name="connsiteX0" fmla="*/ 232233 w 2743200"/>
                <a:gd name="connsiteY0" fmla="*/ 0 h 1887223"/>
                <a:gd name="connsiteX1" fmla="*/ 2510967 w 2743200"/>
                <a:gd name="connsiteY1" fmla="*/ 0 h 1887223"/>
                <a:gd name="connsiteX2" fmla="*/ 2743200 w 2743200"/>
                <a:gd name="connsiteY2" fmla="*/ 262574 h 1887223"/>
                <a:gd name="connsiteX3" fmla="*/ 2743200 w 2743200"/>
                <a:gd name="connsiteY3" fmla="*/ 1280029 h 1887223"/>
                <a:gd name="connsiteX4" fmla="*/ 2743200 w 2743200"/>
                <a:gd name="connsiteY4" fmla="*/ 1312844 h 1887223"/>
                <a:gd name="connsiteX5" fmla="*/ 2601363 w 2743200"/>
                <a:gd name="connsiteY5" fmla="*/ 1554784 h 1887223"/>
                <a:gd name="connsiteX6" fmla="*/ 2578469 w 2743200"/>
                <a:gd name="connsiteY6" fmla="*/ 1562820 h 1887223"/>
                <a:gd name="connsiteX7" fmla="*/ 2508953 w 2743200"/>
                <a:gd name="connsiteY7" fmla="*/ 1619517 h 1887223"/>
                <a:gd name="connsiteX8" fmla="*/ 1371600 w 2743200"/>
                <a:gd name="connsiteY8" fmla="*/ 1887223 h 1887223"/>
                <a:gd name="connsiteX9" fmla="*/ 234248 w 2743200"/>
                <a:gd name="connsiteY9" fmla="*/ 1619517 h 1887223"/>
                <a:gd name="connsiteX10" fmla="*/ 164732 w 2743200"/>
                <a:gd name="connsiteY10" fmla="*/ 1562820 h 1887223"/>
                <a:gd name="connsiteX11" fmla="*/ 141837 w 2743200"/>
                <a:gd name="connsiteY11" fmla="*/ 1554784 h 1887223"/>
                <a:gd name="connsiteX12" fmla="*/ 0 w 2743200"/>
                <a:gd name="connsiteY12" fmla="*/ 1312844 h 1887223"/>
                <a:gd name="connsiteX13" fmla="*/ 0 w 2743200"/>
                <a:gd name="connsiteY13" fmla="*/ 1280029 h 1887223"/>
                <a:gd name="connsiteX14" fmla="*/ 0 w 2743200"/>
                <a:gd name="connsiteY14" fmla="*/ 262574 h 1887223"/>
                <a:gd name="connsiteX15" fmla="*/ 232233 w 2743200"/>
                <a:gd name="connsiteY15" fmla="*/ 0 h 18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43200" h="1887223" fill="none" extrusionOk="0">
                  <a:moveTo>
                    <a:pt x="232233" y="0"/>
                  </a:moveTo>
                  <a:cubicBezTo>
                    <a:pt x="747221" y="131196"/>
                    <a:pt x="2246308" y="39688"/>
                    <a:pt x="2510967" y="0"/>
                  </a:cubicBezTo>
                  <a:cubicBezTo>
                    <a:pt x="2640390" y="3714"/>
                    <a:pt x="2730027" y="135629"/>
                    <a:pt x="2743200" y="262574"/>
                  </a:cubicBezTo>
                  <a:cubicBezTo>
                    <a:pt x="2746352" y="650624"/>
                    <a:pt x="2787226" y="1160488"/>
                    <a:pt x="2743200" y="1280029"/>
                  </a:cubicBezTo>
                  <a:cubicBezTo>
                    <a:pt x="2745810" y="1290540"/>
                    <a:pt x="2743140" y="1302333"/>
                    <a:pt x="2743200" y="1312844"/>
                  </a:cubicBezTo>
                  <a:cubicBezTo>
                    <a:pt x="2752343" y="1412299"/>
                    <a:pt x="2678519" y="1519804"/>
                    <a:pt x="2601363" y="1554784"/>
                  </a:cubicBezTo>
                  <a:cubicBezTo>
                    <a:pt x="2596610" y="1557018"/>
                    <a:pt x="2584838" y="1559001"/>
                    <a:pt x="2578469" y="1562820"/>
                  </a:cubicBezTo>
                  <a:cubicBezTo>
                    <a:pt x="2561472" y="1586770"/>
                    <a:pt x="2543638" y="1593941"/>
                    <a:pt x="2508953" y="1619517"/>
                  </a:cubicBezTo>
                  <a:cubicBezTo>
                    <a:pt x="2188373" y="1824635"/>
                    <a:pt x="1929429" y="1880719"/>
                    <a:pt x="1371600" y="1887223"/>
                  </a:cubicBezTo>
                  <a:cubicBezTo>
                    <a:pt x="898776" y="1942405"/>
                    <a:pt x="506339" y="1763238"/>
                    <a:pt x="234248" y="1619517"/>
                  </a:cubicBezTo>
                  <a:cubicBezTo>
                    <a:pt x="214326" y="1607058"/>
                    <a:pt x="171687" y="1572683"/>
                    <a:pt x="164732" y="1562820"/>
                  </a:cubicBezTo>
                  <a:cubicBezTo>
                    <a:pt x="156030" y="1559965"/>
                    <a:pt x="150124" y="1555997"/>
                    <a:pt x="141837" y="1554784"/>
                  </a:cubicBezTo>
                  <a:cubicBezTo>
                    <a:pt x="45368" y="1523362"/>
                    <a:pt x="803" y="1419655"/>
                    <a:pt x="0" y="1312844"/>
                  </a:cubicBezTo>
                  <a:cubicBezTo>
                    <a:pt x="-2812" y="1297465"/>
                    <a:pt x="1458" y="1287395"/>
                    <a:pt x="0" y="1280029"/>
                  </a:cubicBezTo>
                  <a:cubicBezTo>
                    <a:pt x="6796" y="905517"/>
                    <a:pt x="-75078" y="721413"/>
                    <a:pt x="0" y="262574"/>
                  </a:cubicBezTo>
                  <a:cubicBezTo>
                    <a:pt x="-16223" y="114962"/>
                    <a:pt x="90227" y="13291"/>
                    <a:pt x="232233" y="0"/>
                  </a:cubicBezTo>
                  <a:close/>
                </a:path>
                <a:path w="2743200" h="1887223" stroke="0" extrusionOk="0">
                  <a:moveTo>
                    <a:pt x="232233" y="0"/>
                  </a:moveTo>
                  <a:cubicBezTo>
                    <a:pt x="879869" y="-2791"/>
                    <a:pt x="2269962" y="145769"/>
                    <a:pt x="2510967" y="0"/>
                  </a:cubicBezTo>
                  <a:cubicBezTo>
                    <a:pt x="2639472" y="6293"/>
                    <a:pt x="2752313" y="118086"/>
                    <a:pt x="2743200" y="262574"/>
                  </a:cubicBezTo>
                  <a:cubicBezTo>
                    <a:pt x="2775073" y="561544"/>
                    <a:pt x="2760500" y="954924"/>
                    <a:pt x="2743200" y="1280029"/>
                  </a:cubicBezTo>
                  <a:cubicBezTo>
                    <a:pt x="2743613" y="1289558"/>
                    <a:pt x="2744685" y="1307286"/>
                    <a:pt x="2743200" y="1312844"/>
                  </a:cubicBezTo>
                  <a:cubicBezTo>
                    <a:pt x="2740038" y="1418072"/>
                    <a:pt x="2683210" y="1515569"/>
                    <a:pt x="2601363" y="1554784"/>
                  </a:cubicBezTo>
                  <a:cubicBezTo>
                    <a:pt x="2590396" y="1558226"/>
                    <a:pt x="2583958" y="1561203"/>
                    <a:pt x="2578469" y="1562820"/>
                  </a:cubicBezTo>
                  <a:cubicBezTo>
                    <a:pt x="2565145" y="1573682"/>
                    <a:pt x="2515896" y="1609884"/>
                    <a:pt x="2508953" y="1619517"/>
                  </a:cubicBezTo>
                  <a:cubicBezTo>
                    <a:pt x="2266002" y="1843434"/>
                    <a:pt x="1845821" y="1879464"/>
                    <a:pt x="1371600" y="1887223"/>
                  </a:cubicBezTo>
                  <a:cubicBezTo>
                    <a:pt x="927202" y="1846605"/>
                    <a:pt x="461840" y="1741785"/>
                    <a:pt x="234248" y="1619517"/>
                  </a:cubicBezTo>
                  <a:cubicBezTo>
                    <a:pt x="204601" y="1595648"/>
                    <a:pt x="182215" y="1576412"/>
                    <a:pt x="164732" y="1562820"/>
                  </a:cubicBezTo>
                  <a:cubicBezTo>
                    <a:pt x="162201" y="1561123"/>
                    <a:pt x="151406" y="1558097"/>
                    <a:pt x="141837" y="1554784"/>
                  </a:cubicBezTo>
                  <a:cubicBezTo>
                    <a:pt x="48890" y="1526205"/>
                    <a:pt x="-16805" y="1422076"/>
                    <a:pt x="0" y="1312844"/>
                  </a:cubicBezTo>
                  <a:cubicBezTo>
                    <a:pt x="-1403" y="1304505"/>
                    <a:pt x="1731" y="1290853"/>
                    <a:pt x="0" y="1280029"/>
                  </a:cubicBezTo>
                  <a:cubicBezTo>
                    <a:pt x="76337" y="1169287"/>
                    <a:pt x="22371" y="737697"/>
                    <a:pt x="0" y="262574"/>
                  </a:cubicBezTo>
                  <a:cubicBezTo>
                    <a:pt x="-18784" y="108351"/>
                    <a:pt x="104500" y="-19049"/>
                    <a:pt x="232233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33127027">
                    <a:custGeom>
                      <a:avLst/>
                      <a:gdLst>
                        <a:gd name="connsiteX0" fmla="*/ 232233 w 2743200"/>
                        <a:gd name="connsiteY0" fmla="*/ 0 h 1669144"/>
                        <a:gd name="connsiteX1" fmla="*/ 2510967 w 2743200"/>
                        <a:gd name="connsiteY1" fmla="*/ 0 h 1669144"/>
                        <a:gd name="connsiteX2" fmla="*/ 2743200 w 2743200"/>
                        <a:gd name="connsiteY2" fmla="*/ 232233 h 1669144"/>
                        <a:gd name="connsiteX3" fmla="*/ 2743200 w 2743200"/>
                        <a:gd name="connsiteY3" fmla="*/ 1132115 h 1669144"/>
                        <a:gd name="connsiteX4" fmla="*/ 2743200 w 2743200"/>
                        <a:gd name="connsiteY4" fmla="*/ 1161138 h 1669144"/>
                        <a:gd name="connsiteX5" fmla="*/ 2601363 w 2743200"/>
                        <a:gd name="connsiteY5" fmla="*/ 1375121 h 1669144"/>
                        <a:gd name="connsiteX6" fmla="*/ 2578469 w 2743200"/>
                        <a:gd name="connsiteY6" fmla="*/ 1382228 h 1669144"/>
                        <a:gd name="connsiteX7" fmla="*/ 2508953 w 2743200"/>
                        <a:gd name="connsiteY7" fmla="*/ 1432373 h 1669144"/>
                        <a:gd name="connsiteX8" fmla="*/ 1371600 w 2743200"/>
                        <a:gd name="connsiteY8" fmla="*/ 1669144 h 1669144"/>
                        <a:gd name="connsiteX9" fmla="*/ 234248 w 2743200"/>
                        <a:gd name="connsiteY9" fmla="*/ 1432373 h 1669144"/>
                        <a:gd name="connsiteX10" fmla="*/ 164732 w 2743200"/>
                        <a:gd name="connsiteY10" fmla="*/ 1382228 h 1669144"/>
                        <a:gd name="connsiteX11" fmla="*/ 141837 w 2743200"/>
                        <a:gd name="connsiteY11" fmla="*/ 1375121 h 1669144"/>
                        <a:gd name="connsiteX12" fmla="*/ 0 w 2743200"/>
                        <a:gd name="connsiteY12" fmla="*/ 1161138 h 1669144"/>
                        <a:gd name="connsiteX13" fmla="*/ 0 w 2743200"/>
                        <a:gd name="connsiteY13" fmla="*/ 1132115 h 1669144"/>
                        <a:gd name="connsiteX14" fmla="*/ 0 w 2743200"/>
                        <a:gd name="connsiteY14" fmla="*/ 232233 h 1669144"/>
                        <a:gd name="connsiteX15" fmla="*/ 232233 w 2743200"/>
                        <a:gd name="connsiteY15" fmla="*/ 0 h 1669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743200" h="1669144">
                          <a:moveTo>
                            <a:pt x="232233" y="0"/>
                          </a:moveTo>
                          <a:lnTo>
                            <a:pt x="2510967" y="0"/>
                          </a:lnTo>
                          <a:cubicBezTo>
                            <a:pt x="2639226" y="0"/>
                            <a:pt x="2743200" y="103974"/>
                            <a:pt x="2743200" y="232233"/>
                          </a:cubicBezTo>
                          <a:lnTo>
                            <a:pt x="2743200" y="1132115"/>
                          </a:lnTo>
                          <a:lnTo>
                            <a:pt x="2743200" y="1161138"/>
                          </a:lnTo>
                          <a:cubicBezTo>
                            <a:pt x="2743200" y="1257332"/>
                            <a:pt x="2684715" y="1339866"/>
                            <a:pt x="2601363" y="1375121"/>
                          </a:cubicBezTo>
                          <a:lnTo>
                            <a:pt x="2578469" y="1382228"/>
                          </a:lnTo>
                          <a:lnTo>
                            <a:pt x="2508953" y="1432373"/>
                          </a:lnTo>
                          <a:cubicBezTo>
                            <a:pt x="2262466" y="1575224"/>
                            <a:pt x="1845046" y="1669144"/>
                            <a:pt x="1371600" y="1669144"/>
                          </a:cubicBezTo>
                          <a:cubicBezTo>
                            <a:pt x="898154" y="1669144"/>
                            <a:pt x="480734" y="1575224"/>
                            <a:pt x="234248" y="1432373"/>
                          </a:cubicBezTo>
                          <a:lnTo>
                            <a:pt x="164732" y="1382228"/>
                          </a:lnTo>
                          <a:lnTo>
                            <a:pt x="141837" y="1375121"/>
                          </a:lnTo>
                          <a:cubicBezTo>
                            <a:pt x="58486" y="1339866"/>
                            <a:pt x="0" y="1257332"/>
                            <a:pt x="0" y="1161138"/>
                          </a:cubicBezTo>
                          <a:lnTo>
                            <a:pt x="0" y="1132115"/>
                          </a:lnTo>
                          <a:lnTo>
                            <a:pt x="0" y="232233"/>
                          </a:lnTo>
                          <a:cubicBezTo>
                            <a:pt x="0" y="103974"/>
                            <a:pt x="103974" y="0"/>
                            <a:pt x="232233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CED419A-4160-C423-AD60-29107B9AD331}"/>
                </a:ext>
              </a:extLst>
            </p:cNvPr>
            <p:cNvSpPr/>
            <p:nvPr/>
          </p:nvSpPr>
          <p:spPr>
            <a:xfrm>
              <a:off x="2596046" y="4744462"/>
              <a:ext cx="2743200" cy="1074056"/>
            </a:xfrm>
            <a:custGeom>
              <a:avLst/>
              <a:gdLst>
                <a:gd name="connsiteX0" fmla="*/ 0 w 2743200"/>
                <a:gd name="connsiteY0" fmla="*/ 537028 h 1074056"/>
                <a:gd name="connsiteX1" fmla="*/ 1371600 w 2743200"/>
                <a:gd name="connsiteY1" fmla="*/ 0 h 1074056"/>
                <a:gd name="connsiteX2" fmla="*/ 2743200 w 2743200"/>
                <a:gd name="connsiteY2" fmla="*/ 537028 h 1074056"/>
                <a:gd name="connsiteX3" fmla="*/ 1371600 w 2743200"/>
                <a:gd name="connsiteY3" fmla="*/ 1074056 h 1074056"/>
                <a:gd name="connsiteX4" fmla="*/ 0 w 2743200"/>
                <a:gd name="connsiteY4" fmla="*/ 537028 h 10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1074056" fill="none" extrusionOk="0">
                  <a:moveTo>
                    <a:pt x="0" y="537028"/>
                  </a:moveTo>
                  <a:cubicBezTo>
                    <a:pt x="23802" y="192974"/>
                    <a:pt x="582881" y="5235"/>
                    <a:pt x="1371600" y="0"/>
                  </a:cubicBezTo>
                  <a:cubicBezTo>
                    <a:pt x="2168416" y="-40832"/>
                    <a:pt x="2693057" y="216567"/>
                    <a:pt x="2743200" y="537028"/>
                  </a:cubicBezTo>
                  <a:cubicBezTo>
                    <a:pt x="2762442" y="859117"/>
                    <a:pt x="2120899" y="1093943"/>
                    <a:pt x="1371600" y="1074056"/>
                  </a:cubicBezTo>
                  <a:cubicBezTo>
                    <a:pt x="612139" y="1068149"/>
                    <a:pt x="34658" y="828157"/>
                    <a:pt x="0" y="537028"/>
                  </a:cubicBezTo>
                  <a:close/>
                </a:path>
                <a:path w="2743200" h="1074056" stroke="0" extrusionOk="0">
                  <a:moveTo>
                    <a:pt x="0" y="537028"/>
                  </a:moveTo>
                  <a:cubicBezTo>
                    <a:pt x="43744" y="146121"/>
                    <a:pt x="664948" y="112771"/>
                    <a:pt x="1371600" y="0"/>
                  </a:cubicBezTo>
                  <a:cubicBezTo>
                    <a:pt x="2118194" y="-38200"/>
                    <a:pt x="2710242" y="208847"/>
                    <a:pt x="2743200" y="537028"/>
                  </a:cubicBezTo>
                  <a:cubicBezTo>
                    <a:pt x="2629615" y="792522"/>
                    <a:pt x="2137050" y="1056168"/>
                    <a:pt x="1371600" y="1074056"/>
                  </a:cubicBezTo>
                  <a:cubicBezTo>
                    <a:pt x="580873" y="1053636"/>
                    <a:pt x="37995" y="867373"/>
                    <a:pt x="0" y="537028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6427948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그림 5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665692-860C-955C-7D51-DB07E0FC1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03" y="2468470"/>
            <a:ext cx="540970" cy="540970"/>
          </a:xfrm>
          <a:prstGeom prst="rect">
            <a:avLst/>
          </a:prstGeom>
        </p:spPr>
      </p:pic>
      <p:pic>
        <p:nvPicPr>
          <p:cNvPr id="55" name="그림 54" descr="그래픽, 스크린샷, 다채로움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CF7C4E-5464-87DC-2A2D-D90A1F46E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70" y="3081916"/>
            <a:ext cx="542469" cy="54970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4719849-4DC7-3C8F-CF3A-737FA24D37F3}"/>
              </a:ext>
            </a:extLst>
          </p:cNvPr>
          <p:cNvSpPr txBox="1"/>
          <p:nvPr/>
        </p:nvSpPr>
        <p:spPr>
          <a:xfrm>
            <a:off x="4420703" y="2946115"/>
            <a:ext cx="560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JSON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7" name="그림 5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C9FCDD-B87D-118C-1F77-2C11BA4ED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72" y="1740186"/>
            <a:ext cx="569505" cy="569505"/>
          </a:xfrm>
          <a:prstGeom prst="rect">
            <a:avLst/>
          </a:prstGeom>
        </p:spPr>
      </p:pic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35CCFCEF-A602-04BE-8431-AFBA4EDFF50D}"/>
              </a:ext>
            </a:extLst>
          </p:cNvPr>
          <p:cNvSpPr/>
          <p:nvPr/>
        </p:nvSpPr>
        <p:spPr>
          <a:xfrm>
            <a:off x="4143864" y="2452702"/>
            <a:ext cx="163354" cy="645971"/>
          </a:xfrm>
          <a:custGeom>
            <a:avLst/>
            <a:gdLst>
              <a:gd name="connsiteX0" fmla="*/ 0 w 163354"/>
              <a:gd name="connsiteY0" fmla="*/ 564294 h 645971"/>
              <a:gd name="connsiteX1" fmla="*/ 40839 w 163354"/>
              <a:gd name="connsiteY1" fmla="*/ 564294 h 645971"/>
              <a:gd name="connsiteX2" fmla="*/ 40839 w 163354"/>
              <a:gd name="connsiteY2" fmla="*/ 0 h 645971"/>
              <a:gd name="connsiteX3" fmla="*/ 122516 w 163354"/>
              <a:gd name="connsiteY3" fmla="*/ 0 h 645971"/>
              <a:gd name="connsiteX4" fmla="*/ 122516 w 163354"/>
              <a:gd name="connsiteY4" fmla="*/ 564294 h 645971"/>
              <a:gd name="connsiteX5" fmla="*/ 163354 w 163354"/>
              <a:gd name="connsiteY5" fmla="*/ 564294 h 645971"/>
              <a:gd name="connsiteX6" fmla="*/ 81677 w 163354"/>
              <a:gd name="connsiteY6" fmla="*/ 645971 h 645971"/>
              <a:gd name="connsiteX7" fmla="*/ 0 w 163354"/>
              <a:gd name="connsiteY7" fmla="*/ 564294 h 64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354" h="645971" fill="none" extrusionOk="0">
                <a:moveTo>
                  <a:pt x="0" y="564294"/>
                </a:moveTo>
                <a:cubicBezTo>
                  <a:pt x="20258" y="565024"/>
                  <a:pt x="33614" y="561151"/>
                  <a:pt x="40839" y="564294"/>
                </a:cubicBezTo>
                <a:cubicBezTo>
                  <a:pt x="-9540" y="491037"/>
                  <a:pt x="77374" y="232696"/>
                  <a:pt x="40839" y="0"/>
                </a:cubicBezTo>
                <a:cubicBezTo>
                  <a:pt x="51720" y="-847"/>
                  <a:pt x="105913" y="6076"/>
                  <a:pt x="122516" y="0"/>
                </a:cubicBezTo>
                <a:cubicBezTo>
                  <a:pt x="98040" y="187541"/>
                  <a:pt x="76791" y="403290"/>
                  <a:pt x="122516" y="564294"/>
                </a:cubicBezTo>
                <a:cubicBezTo>
                  <a:pt x="137860" y="564698"/>
                  <a:pt x="146304" y="560783"/>
                  <a:pt x="163354" y="564294"/>
                </a:cubicBezTo>
                <a:cubicBezTo>
                  <a:pt x="136131" y="591830"/>
                  <a:pt x="119287" y="614290"/>
                  <a:pt x="81677" y="645971"/>
                </a:cubicBezTo>
                <a:cubicBezTo>
                  <a:pt x="68557" y="628486"/>
                  <a:pt x="25559" y="576379"/>
                  <a:pt x="0" y="564294"/>
                </a:cubicBezTo>
                <a:close/>
              </a:path>
              <a:path w="163354" h="645971" stroke="0" extrusionOk="0">
                <a:moveTo>
                  <a:pt x="0" y="564294"/>
                </a:moveTo>
                <a:cubicBezTo>
                  <a:pt x="9223" y="565424"/>
                  <a:pt x="30524" y="563521"/>
                  <a:pt x="40839" y="564294"/>
                </a:cubicBezTo>
                <a:cubicBezTo>
                  <a:pt x="72360" y="503207"/>
                  <a:pt x="77406" y="215178"/>
                  <a:pt x="40839" y="0"/>
                </a:cubicBezTo>
                <a:cubicBezTo>
                  <a:pt x="73391" y="800"/>
                  <a:pt x="104357" y="-992"/>
                  <a:pt x="122516" y="0"/>
                </a:cubicBezTo>
                <a:cubicBezTo>
                  <a:pt x="115150" y="237737"/>
                  <a:pt x="123153" y="502387"/>
                  <a:pt x="122516" y="564294"/>
                </a:cubicBezTo>
                <a:cubicBezTo>
                  <a:pt x="136457" y="565916"/>
                  <a:pt x="145705" y="565199"/>
                  <a:pt x="163354" y="564294"/>
                </a:cubicBezTo>
                <a:cubicBezTo>
                  <a:pt x="150178" y="569202"/>
                  <a:pt x="122402" y="615446"/>
                  <a:pt x="81677" y="645971"/>
                </a:cubicBezTo>
                <a:cubicBezTo>
                  <a:pt x="46756" y="607620"/>
                  <a:pt x="41545" y="597569"/>
                  <a:pt x="0" y="564294"/>
                </a:cubicBezTo>
                <a:close/>
              </a:path>
            </a:pathLst>
          </a:custGeom>
          <a:solidFill>
            <a:schemeClr val="tx1"/>
          </a:solidFill>
          <a:ln>
            <a:extLst>
              <a:ext uri="{C807C97D-BFC1-408E-A445-0C87EB9F89A2}">
                <ask:lineSketchStyleProps xmlns:ask="http://schemas.microsoft.com/office/drawing/2018/sketchyshapes" sd="2315288124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굽음 59">
            <a:extLst>
              <a:ext uri="{FF2B5EF4-FFF2-40B4-BE49-F238E27FC236}">
                <a16:creationId xmlns:a16="http://schemas.microsoft.com/office/drawing/2014/main" id="{F929D713-D28C-976F-D34D-0C0CA7EB0546}"/>
              </a:ext>
            </a:extLst>
          </p:cNvPr>
          <p:cNvSpPr/>
          <p:nvPr/>
        </p:nvSpPr>
        <p:spPr>
          <a:xfrm rot="16200000" flipV="1">
            <a:off x="8746060" y="1268066"/>
            <a:ext cx="599065" cy="1533411"/>
          </a:xfrm>
          <a:custGeom>
            <a:avLst/>
            <a:gdLst>
              <a:gd name="connsiteX0" fmla="*/ 0 w 599065"/>
              <a:gd name="connsiteY0" fmla="*/ 1533411 h 1533411"/>
              <a:gd name="connsiteX1" fmla="*/ 0 w 599065"/>
              <a:gd name="connsiteY1" fmla="*/ 914220 h 1533411"/>
              <a:gd name="connsiteX2" fmla="*/ 0 w 599065"/>
              <a:gd name="connsiteY2" fmla="*/ 342659 h 1533411"/>
              <a:gd name="connsiteX3" fmla="*/ 262091 w 599065"/>
              <a:gd name="connsiteY3" fmla="*/ 80568 h 1533411"/>
              <a:gd name="connsiteX4" fmla="*/ 449299 w 599065"/>
              <a:gd name="connsiteY4" fmla="*/ 80568 h 1533411"/>
              <a:gd name="connsiteX5" fmla="*/ 449299 w 599065"/>
              <a:gd name="connsiteY5" fmla="*/ 0 h 1533411"/>
              <a:gd name="connsiteX6" fmla="*/ 599065 w 599065"/>
              <a:gd name="connsiteY6" fmla="*/ 155451 h 1533411"/>
              <a:gd name="connsiteX7" fmla="*/ 449299 w 599065"/>
              <a:gd name="connsiteY7" fmla="*/ 310903 h 1533411"/>
              <a:gd name="connsiteX8" fmla="*/ 449299 w 599065"/>
              <a:gd name="connsiteY8" fmla="*/ 230335 h 1533411"/>
              <a:gd name="connsiteX9" fmla="*/ 262091 w 599065"/>
              <a:gd name="connsiteY9" fmla="*/ 230335 h 1533411"/>
              <a:gd name="connsiteX10" fmla="*/ 149766 w 599065"/>
              <a:gd name="connsiteY10" fmla="*/ 342660 h 1533411"/>
              <a:gd name="connsiteX11" fmla="*/ 149766 w 599065"/>
              <a:gd name="connsiteY11" fmla="*/ 926128 h 1533411"/>
              <a:gd name="connsiteX12" fmla="*/ 149766 w 599065"/>
              <a:gd name="connsiteY12" fmla="*/ 1533411 h 1533411"/>
              <a:gd name="connsiteX13" fmla="*/ 0 w 599065"/>
              <a:gd name="connsiteY13" fmla="*/ 1533411 h 15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9065" h="1533411" fill="none" extrusionOk="0">
                <a:moveTo>
                  <a:pt x="0" y="1533411"/>
                </a:moveTo>
                <a:cubicBezTo>
                  <a:pt x="-9805" y="1243063"/>
                  <a:pt x="-29595" y="1060221"/>
                  <a:pt x="0" y="914220"/>
                </a:cubicBezTo>
                <a:cubicBezTo>
                  <a:pt x="29595" y="768219"/>
                  <a:pt x="27776" y="546992"/>
                  <a:pt x="0" y="342659"/>
                </a:cubicBezTo>
                <a:cubicBezTo>
                  <a:pt x="-24052" y="213716"/>
                  <a:pt x="114666" y="72149"/>
                  <a:pt x="262091" y="80568"/>
                </a:cubicBezTo>
                <a:cubicBezTo>
                  <a:pt x="328424" y="75864"/>
                  <a:pt x="367274" y="89746"/>
                  <a:pt x="449299" y="80568"/>
                </a:cubicBezTo>
                <a:cubicBezTo>
                  <a:pt x="451628" y="50663"/>
                  <a:pt x="449620" y="34391"/>
                  <a:pt x="449299" y="0"/>
                </a:cubicBezTo>
                <a:cubicBezTo>
                  <a:pt x="484934" y="46683"/>
                  <a:pt x="553118" y="92940"/>
                  <a:pt x="599065" y="155451"/>
                </a:cubicBezTo>
                <a:cubicBezTo>
                  <a:pt x="547791" y="207220"/>
                  <a:pt x="516210" y="235279"/>
                  <a:pt x="449299" y="310903"/>
                </a:cubicBezTo>
                <a:cubicBezTo>
                  <a:pt x="451523" y="280785"/>
                  <a:pt x="447029" y="267216"/>
                  <a:pt x="449299" y="230335"/>
                </a:cubicBezTo>
                <a:cubicBezTo>
                  <a:pt x="388561" y="236008"/>
                  <a:pt x="304324" y="223582"/>
                  <a:pt x="262091" y="230335"/>
                </a:cubicBezTo>
                <a:cubicBezTo>
                  <a:pt x="201962" y="235781"/>
                  <a:pt x="154622" y="294703"/>
                  <a:pt x="149766" y="342660"/>
                </a:cubicBezTo>
                <a:cubicBezTo>
                  <a:pt x="128311" y="510968"/>
                  <a:pt x="174125" y="721031"/>
                  <a:pt x="149766" y="926128"/>
                </a:cubicBezTo>
                <a:cubicBezTo>
                  <a:pt x="125407" y="1131225"/>
                  <a:pt x="155757" y="1387060"/>
                  <a:pt x="149766" y="1533411"/>
                </a:cubicBezTo>
                <a:cubicBezTo>
                  <a:pt x="76018" y="1534184"/>
                  <a:pt x="70225" y="1534669"/>
                  <a:pt x="0" y="1533411"/>
                </a:cubicBezTo>
                <a:close/>
              </a:path>
              <a:path w="599065" h="1533411" stroke="0" extrusionOk="0">
                <a:moveTo>
                  <a:pt x="0" y="1533411"/>
                </a:moveTo>
                <a:cubicBezTo>
                  <a:pt x="-865" y="1289523"/>
                  <a:pt x="14895" y="1217908"/>
                  <a:pt x="0" y="926127"/>
                </a:cubicBezTo>
                <a:cubicBezTo>
                  <a:pt x="-14895" y="634346"/>
                  <a:pt x="718" y="503913"/>
                  <a:pt x="0" y="342659"/>
                </a:cubicBezTo>
                <a:cubicBezTo>
                  <a:pt x="-545" y="187818"/>
                  <a:pt x="116864" y="109190"/>
                  <a:pt x="262091" y="80568"/>
                </a:cubicBezTo>
                <a:cubicBezTo>
                  <a:pt x="331009" y="71705"/>
                  <a:pt x="377263" y="74735"/>
                  <a:pt x="449299" y="80568"/>
                </a:cubicBezTo>
                <a:cubicBezTo>
                  <a:pt x="452420" y="53059"/>
                  <a:pt x="452400" y="36431"/>
                  <a:pt x="449299" y="0"/>
                </a:cubicBezTo>
                <a:cubicBezTo>
                  <a:pt x="513149" y="80937"/>
                  <a:pt x="557104" y="108635"/>
                  <a:pt x="599065" y="155451"/>
                </a:cubicBezTo>
                <a:cubicBezTo>
                  <a:pt x="537761" y="203878"/>
                  <a:pt x="518445" y="252520"/>
                  <a:pt x="449299" y="310903"/>
                </a:cubicBezTo>
                <a:cubicBezTo>
                  <a:pt x="447012" y="294468"/>
                  <a:pt x="453321" y="257858"/>
                  <a:pt x="449299" y="230335"/>
                </a:cubicBezTo>
                <a:cubicBezTo>
                  <a:pt x="391769" y="234695"/>
                  <a:pt x="325493" y="224232"/>
                  <a:pt x="262091" y="230335"/>
                </a:cubicBezTo>
                <a:cubicBezTo>
                  <a:pt x="198282" y="229882"/>
                  <a:pt x="152765" y="282840"/>
                  <a:pt x="149766" y="342660"/>
                </a:cubicBezTo>
                <a:cubicBezTo>
                  <a:pt x="163867" y="471334"/>
                  <a:pt x="152407" y="633374"/>
                  <a:pt x="149766" y="914220"/>
                </a:cubicBezTo>
                <a:cubicBezTo>
                  <a:pt x="147125" y="1195066"/>
                  <a:pt x="145679" y="1228546"/>
                  <a:pt x="149766" y="1533411"/>
                </a:cubicBezTo>
                <a:cubicBezTo>
                  <a:pt x="79467" y="1528138"/>
                  <a:pt x="74729" y="1528146"/>
                  <a:pt x="0" y="1533411"/>
                </a:cubicBezTo>
                <a:close/>
              </a:path>
            </a:pathLst>
          </a:custGeom>
          <a:solidFill>
            <a:schemeClr val="tx1"/>
          </a:solidFill>
          <a:ln>
            <a:extLst>
              <a:ext uri="{C807C97D-BFC1-408E-A445-0C87EB9F89A2}">
                <ask:lineSketchStyleProps xmlns:ask="http://schemas.microsoft.com/office/drawing/2018/sketchyshapes" sd="1823441122">
                  <a:prstGeom prst="bentArrow">
                    <a:avLst>
                      <a:gd name="adj1" fmla="val 25000"/>
                      <a:gd name="adj2" fmla="val 25949"/>
                      <a:gd name="adj3" fmla="val 25000"/>
                      <a:gd name="adj4" fmla="val 4375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BEDDAA0E-75B0-9DE1-9D34-9368687DB800}"/>
              </a:ext>
            </a:extLst>
          </p:cNvPr>
          <p:cNvSpPr/>
          <p:nvPr/>
        </p:nvSpPr>
        <p:spPr>
          <a:xfrm>
            <a:off x="4143864" y="3779127"/>
            <a:ext cx="163354" cy="645971"/>
          </a:xfrm>
          <a:custGeom>
            <a:avLst/>
            <a:gdLst>
              <a:gd name="connsiteX0" fmla="*/ 0 w 163354"/>
              <a:gd name="connsiteY0" fmla="*/ 564294 h 645971"/>
              <a:gd name="connsiteX1" fmla="*/ 40839 w 163354"/>
              <a:gd name="connsiteY1" fmla="*/ 564294 h 645971"/>
              <a:gd name="connsiteX2" fmla="*/ 40839 w 163354"/>
              <a:gd name="connsiteY2" fmla="*/ 0 h 645971"/>
              <a:gd name="connsiteX3" fmla="*/ 122516 w 163354"/>
              <a:gd name="connsiteY3" fmla="*/ 0 h 645971"/>
              <a:gd name="connsiteX4" fmla="*/ 122516 w 163354"/>
              <a:gd name="connsiteY4" fmla="*/ 564294 h 645971"/>
              <a:gd name="connsiteX5" fmla="*/ 163354 w 163354"/>
              <a:gd name="connsiteY5" fmla="*/ 564294 h 645971"/>
              <a:gd name="connsiteX6" fmla="*/ 81677 w 163354"/>
              <a:gd name="connsiteY6" fmla="*/ 645971 h 645971"/>
              <a:gd name="connsiteX7" fmla="*/ 0 w 163354"/>
              <a:gd name="connsiteY7" fmla="*/ 564294 h 64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354" h="645971" fill="none" extrusionOk="0">
                <a:moveTo>
                  <a:pt x="0" y="564294"/>
                </a:moveTo>
                <a:cubicBezTo>
                  <a:pt x="20258" y="565024"/>
                  <a:pt x="33614" y="561151"/>
                  <a:pt x="40839" y="564294"/>
                </a:cubicBezTo>
                <a:cubicBezTo>
                  <a:pt x="-9540" y="491037"/>
                  <a:pt x="77374" y="232696"/>
                  <a:pt x="40839" y="0"/>
                </a:cubicBezTo>
                <a:cubicBezTo>
                  <a:pt x="51720" y="-847"/>
                  <a:pt x="105913" y="6076"/>
                  <a:pt x="122516" y="0"/>
                </a:cubicBezTo>
                <a:cubicBezTo>
                  <a:pt x="98040" y="187541"/>
                  <a:pt x="76791" y="403290"/>
                  <a:pt x="122516" y="564294"/>
                </a:cubicBezTo>
                <a:cubicBezTo>
                  <a:pt x="137860" y="564698"/>
                  <a:pt x="146304" y="560783"/>
                  <a:pt x="163354" y="564294"/>
                </a:cubicBezTo>
                <a:cubicBezTo>
                  <a:pt x="136131" y="591830"/>
                  <a:pt x="119287" y="614290"/>
                  <a:pt x="81677" y="645971"/>
                </a:cubicBezTo>
                <a:cubicBezTo>
                  <a:pt x="68557" y="628486"/>
                  <a:pt x="25559" y="576379"/>
                  <a:pt x="0" y="564294"/>
                </a:cubicBezTo>
                <a:close/>
              </a:path>
              <a:path w="163354" h="645971" stroke="0" extrusionOk="0">
                <a:moveTo>
                  <a:pt x="0" y="564294"/>
                </a:moveTo>
                <a:cubicBezTo>
                  <a:pt x="9223" y="565424"/>
                  <a:pt x="30524" y="563521"/>
                  <a:pt x="40839" y="564294"/>
                </a:cubicBezTo>
                <a:cubicBezTo>
                  <a:pt x="72360" y="503207"/>
                  <a:pt x="77406" y="215178"/>
                  <a:pt x="40839" y="0"/>
                </a:cubicBezTo>
                <a:cubicBezTo>
                  <a:pt x="73391" y="800"/>
                  <a:pt x="104357" y="-992"/>
                  <a:pt x="122516" y="0"/>
                </a:cubicBezTo>
                <a:cubicBezTo>
                  <a:pt x="115150" y="237737"/>
                  <a:pt x="123153" y="502387"/>
                  <a:pt x="122516" y="564294"/>
                </a:cubicBezTo>
                <a:cubicBezTo>
                  <a:pt x="136457" y="565916"/>
                  <a:pt x="145705" y="565199"/>
                  <a:pt x="163354" y="564294"/>
                </a:cubicBezTo>
                <a:cubicBezTo>
                  <a:pt x="150178" y="569202"/>
                  <a:pt x="122402" y="615446"/>
                  <a:pt x="81677" y="645971"/>
                </a:cubicBezTo>
                <a:cubicBezTo>
                  <a:pt x="46756" y="607620"/>
                  <a:pt x="41545" y="597569"/>
                  <a:pt x="0" y="564294"/>
                </a:cubicBezTo>
                <a:close/>
              </a:path>
            </a:pathLst>
          </a:custGeom>
          <a:solidFill>
            <a:schemeClr val="tx1"/>
          </a:solidFill>
          <a:ln>
            <a:extLst>
              <a:ext uri="{C807C97D-BFC1-408E-A445-0C87EB9F89A2}">
                <ask:lineSketchStyleProps xmlns:ask="http://schemas.microsoft.com/office/drawing/2018/sketchyshapes" sd="2315288124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 descr="그래픽, 스크린샷, 그래픽 디자인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492663-B7C9-AC53-1737-2B78D7B9D5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43" y="3214063"/>
            <a:ext cx="387278" cy="483948"/>
          </a:xfrm>
          <a:prstGeom prst="rect">
            <a:avLst/>
          </a:prstGeom>
        </p:spPr>
      </p:pic>
      <p:pic>
        <p:nvPicPr>
          <p:cNvPr id="63" name="그림 6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DDEFDE-FDF9-A6DB-4604-47A668B2B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701" y="994251"/>
            <a:ext cx="710660" cy="710660"/>
          </a:xfrm>
          <a:prstGeom prst="rect">
            <a:avLst/>
          </a:prstGeom>
        </p:spPr>
      </p:pic>
      <p:pic>
        <p:nvPicPr>
          <p:cNvPr id="64" name="Picture 4" descr="Squadcast Inc. on X: &quot;Just launched 🚀: New alert source integration with # ElastAlert, the alerting tool for @elastic. Now you can get alerted and  take actions on these alerts from @squadcastHQ. For">
            <a:extLst>
              <a:ext uri="{FF2B5EF4-FFF2-40B4-BE49-F238E27FC236}">
                <a16:creationId xmlns:a16="http://schemas.microsoft.com/office/drawing/2014/main" id="{D83A9E84-1270-3748-C053-8908D5BD8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199" y="3970263"/>
            <a:ext cx="1200116" cy="3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화살표: 굽음 64">
            <a:extLst>
              <a:ext uri="{FF2B5EF4-FFF2-40B4-BE49-F238E27FC236}">
                <a16:creationId xmlns:a16="http://schemas.microsoft.com/office/drawing/2014/main" id="{F538EAB0-6486-86ED-3322-3D740F318584}"/>
              </a:ext>
            </a:extLst>
          </p:cNvPr>
          <p:cNvSpPr/>
          <p:nvPr/>
        </p:nvSpPr>
        <p:spPr>
          <a:xfrm flipV="1">
            <a:off x="5845249" y="3823357"/>
            <a:ext cx="1242711" cy="486976"/>
          </a:xfrm>
          <a:custGeom>
            <a:avLst/>
            <a:gdLst>
              <a:gd name="connsiteX0" fmla="*/ 0 w 1242711"/>
              <a:gd name="connsiteY0" fmla="*/ 486976 h 486976"/>
              <a:gd name="connsiteX1" fmla="*/ 0 w 1242711"/>
              <a:gd name="connsiteY1" fmla="*/ 273393 h 486976"/>
              <a:gd name="connsiteX2" fmla="*/ 213052 w 1242711"/>
              <a:gd name="connsiteY2" fmla="*/ 60341 h 486976"/>
              <a:gd name="connsiteX3" fmla="*/ 676089 w 1242711"/>
              <a:gd name="connsiteY3" fmla="*/ 60341 h 486976"/>
              <a:gd name="connsiteX4" fmla="*/ 1120967 w 1242711"/>
              <a:gd name="connsiteY4" fmla="*/ 60341 h 486976"/>
              <a:gd name="connsiteX5" fmla="*/ 1120967 w 1242711"/>
              <a:gd name="connsiteY5" fmla="*/ 0 h 486976"/>
              <a:gd name="connsiteX6" fmla="*/ 1242711 w 1242711"/>
              <a:gd name="connsiteY6" fmla="*/ 121213 h 486976"/>
              <a:gd name="connsiteX7" fmla="*/ 1120967 w 1242711"/>
              <a:gd name="connsiteY7" fmla="*/ 242426 h 486976"/>
              <a:gd name="connsiteX8" fmla="*/ 1120967 w 1242711"/>
              <a:gd name="connsiteY8" fmla="*/ 182085 h 486976"/>
              <a:gd name="connsiteX9" fmla="*/ 657930 w 1242711"/>
              <a:gd name="connsiteY9" fmla="*/ 182085 h 486976"/>
              <a:gd name="connsiteX10" fmla="*/ 213052 w 1242711"/>
              <a:gd name="connsiteY10" fmla="*/ 182085 h 486976"/>
              <a:gd name="connsiteX11" fmla="*/ 121744 w 1242711"/>
              <a:gd name="connsiteY11" fmla="*/ 273393 h 486976"/>
              <a:gd name="connsiteX12" fmla="*/ 121744 w 1242711"/>
              <a:gd name="connsiteY12" fmla="*/ 486976 h 486976"/>
              <a:gd name="connsiteX13" fmla="*/ 0 w 1242711"/>
              <a:gd name="connsiteY13" fmla="*/ 486976 h 4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711" h="486976" fill="none" extrusionOk="0">
                <a:moveTo>
                  <a:pt x="0" y="486976"/>
                </a:moveTo>
                <a:cubicBezTo>
                  <a:pt x="3018" y="434422"/>
                  <a:pt x="8590" y="320848"/>
                  <a:pt x="0" y="273393"/>
                </a:cubicBezTo>
                <a:cubicBezTo>
                  <a:pt x="-12498" y="160349"/>
                  <a:pt x="83239" y="56129"/>
                  <a:pt x="213052" y="60341"/>
                </a:cubicBezTo>
                <a:cubicBezTo>
                  <a:pt x="377664" y="69165"/>
                  <a:pt x="470345" y="80511"/>
                  <a:pt x="676089" y="60341"/>
                </a:cubicBezTo>
                <a:cubicBezTo>
                  <a:pt x="881833" y="40171"/>
                  <a:pt x="924987" y="59609"/>
                  <a:pt x="1120967" y="60341"/>
                </a:cubicBezTo>
                <a:cubicBezTo>
                  <a:pt x="1123144" y="40786"/>
                  <a:pt x="1119233" y="20632"/>
                  <a:pt x="1120967" y="0"/>
                </a:cubicBezTo>
                <a:cubicBezTo>
                  <a:pt x="1171825" y="45126"/>
                  <a:pt x="1191171" y="78626"/>
                  <a:pt x="1242711" y="121213"/>
                </a:cubicBezTo>
                <a:cubicBezTo>
                  <a:pt x="1210389" y="152344"/>
                  <a:pt x="1154240" y="200331"/>
                  <a:pt x="1120967" y="242426"/>
                </a:cubicBezTo>
                <a:cubicBezTo>
                  <a:pt x="1122968" y="224121"/>
                  <a:pt x="1120605" y="206709"/>
                  <a:pt x="1120967" y="182085"/>
                </a:cubicBezTo>
                <a:cubicBezTo>
                  <a:pt x="948424" y="179745"/>
                  <a:pt x="879481" y="201247"/>
                  <a:pt x="657930" y="182085"/>
                </a:cubicBezTo>
                <a:cubicBezTo>
                  <a:pt x="436379" y="162923"/>
                  <a:pt x="356920" y="194482"/>
                  <a:pt x="213052" y="182085"/>
                </a:cubicBezTo>
                <a:cubicBezTo>
                  <a:pt x="169120" y="179546"/>
                  <a:pt x="116337" y="219971"/>
                  <a:pt x="121744" y="273393"/>
                </a:cubicBezTo>
                <a:cubicBezTo>
                  <a:pt x="125186" y="334030"/>
                  <a:pt x="123296" y="431748"/>
                  <a:pt x="121744" y="486976"/>
                </a:cubicBezTo>
                <a:cubicBezTo>
                  <a:pt x="87010" y="483855"/>
                  <a:pt x="52085" y="483144"/>
                  <a:pt x="0" y="486976"/>
                </a:cubicBezTo>
                <a:close/>
              </a:path>
              <a:path w="1242711" h="486976" stroke="0" extrusionOk="0">
                <a:moveTo>
                  <a:pt x="0" y="486976"/>
                </a:moveTo>
                <a:cubicBezTo>
                  <a:pt x="-6001" y="389248"/>
                  <a:pt x="7904" y="373644"/>
                  <a:pt x="0" y="273393"/>
                </a:cubicBezTo>
                <a:cubicBezTo>
                  <a:pt x="-14418" y="180624"/>
                  <a:pt x="113947" y="45415"/>
                  <a:pt x="213052" y="60341"/>
                </a:cubicBezTo>
                <a:cubicBezTo>
                  <a:pt x="415087" y="79199"/>
                  <a:pt x="469179" y="40595"/>
                  <a:pt x="639772" y="60341"/>
                </a:cubicBezTo>
                <a:cubicBezTo>
                  <a:pt x="810365" y="80087"/>
                  <a:pt x="932322" y="38074"/>
                  <a:pt x="1120967" y="60341"/>
                </a:cubicBezTo>
                <a:cubicBezTo>
                  <a:pt x="1120879" y="32699"/>
                  <a:pt x="1121154" y="29872"/>
                  <a:pt x="1120967" y="0"/>
                </a:cubicBezTo>
                <a:cubicBezTo>
                  <a:pt x="1184187" y="53125"/>
                  <a:pt x="1178739" y="66945"/>
                  <a:pt x="1242711" y="121213"/>
                </a:cubicBezTo>
                <a:cubicBezTo>
                  <a:pt x="1187871" y="176255"/>
                  <a:pt x="1146840" y="207109"/>
                  <a:pt x="1120967" y="242426"/>
                </a:cubicBezTo>
                <a:cubicBezTo>
                  <a:pt x="1120691" y="218356"/>
                  <a:pt x="1123469" y="203648"/>
                  <a:pt x="1120967" y="182085"/>
                </a:cubicBezTo>
                <a:cubicBezTo>
                  <a:pt x="913905" y="198348"/>
                  <a:pt x="758478" y="186421"/>
                  <a:pt x="648851" y="182085"/>
                </a:cubicBezTo>
                <a:cubicBezTo>
                  <a:pt x="539224" y="177749"/>
                  <a:pt x="399668" y="182739"/>
                  <a:pt x="213052" y="182085"/>
                </a:cubicBezTo>
                <a:cubicBezTo>
                  <a:pt x="171935" y="174850"/>
                  <a:pt x="125742" y="217181"/>
                  <a:pt x="121744" y="273393"/>
                </a:cubicBezTo>
                <a:cubicBezTo>
                  <a:pt x="119153" y="334612"/>
                  <a:pt x="119538" y="408110"/>
                  <a:pt x="121744" y="486976"/>
                </a:cubicBezTo>
                <a:cubicBezTo>
                  <a:pt x="65061" y="491950"/>
                  <a:pt x="45342" y="487078"/>
                  <a:pt x="0" y="486976"/>
                </a:cubicBezTo>
                <a:close/>
              </a:path>
            </a:pathLst>
          </a:custGeom>
          <a:solidFill>
            <a:schemeClr val="tx1"/>
          </a:solidFill>
          <a:ln>
            <a:extLst>
              <a:ext uri="{C807C97D-BFC1-408E-A445-0C87EB9F89A2}">
                <ask:lineSketchStyleProps xmlns:ask="http://schemas.microsoft.com/office/drawing/2018/sketchyshapes" sd="1823441122">
                  <a:prstGeom prst="bentArrow">
                    <a:avLst>
                      <a:gd name="adj1" fmla="val 25000"/>
                      <a:gd name="adj2" fmla="val 24891"/>
                      <a:gd name="adj3" fmla="val 25000"/>
                      <a:gd name="adj4" fmla="val 4375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굽음 65">
            <a:extLst>
              <a:ext uri="{FF2B5EF4-FFF2-40B4-BE49-F238E27FC236}">
                <a16:creationId xmlns:a16="http://schemas.microsoft.com/office/drawing/2014/main" id="{E01809E5-4DBE-D629-13F3-CF6E3A21FDE8}"/>
              </a:ext>
            </a:extLst>
          </p:cNvPr>
          <p:cNvSpPr/>
          <p:nvPr/>
        </p:nvSpPr>
        <p:spPr>
          <a:xfrm rot="16200000" flipH="1" flipV="1">
            <a:off x="8780991" y="3619398"/>
            <a:ext cx="599064" cy="1533411"/>
          </a:xfrm>
          <a:custGeom>
            <a:avLst/>
            <a:gdLst>
              <a:gd name="connsiteX0" fmla="*/ 0 w 599064"/>
              <a:gd name="connsiteY0" fmla="*/ 1533411 h 1533411"/>
              <a:gd name="connsiteX1" fmla="*/ 0 w 599064"/>
              <a:gd name="connsiteY1" fmla="*/ 914220 h 1533411"/>
              <a:gd name="connsiteX2" fmla="*/ 0 w 599064"/>
              <a:gd name="connsiteY2" fmla="*/ 342659 h 1533411"/>
              <a:gd name="connsiteX3" fmla="*/ 262091 w 599064"/>
              <a:gd name="connsiteY3" fmla="*/ 80568 h 1533411"/>
              <a:gd name="connsiteX4" fmla="*/ 449298 w 599064"/>
              <a:gd name="connsiteY4" fmla="*/ 80568 h 1533411"/>
              <a:gd name="connsiteX5" fmla="*/ 449298 w 599064"/>
              <a:gd name="connsiteY5" fmla="*/ 0 h 1533411"/>
              <a:gd name="connsiteX6" fmla="*/ 599064 w 599064"/>
              <a:gd name="connsiteY6" fmla="*/ 155451 h 1533411"/>
              <a:gd name="connsiteX7" fmla="*/ 449298 w 599064"/>
              <a:gd name="connsiteY7" fmla="*/ 310902 h 1533411"/>
              <a:gd name="connsiteX8" fmla="*/ 449298 w 599064"/>
              <a:gd name="connsiteY8" fmla="*/ 230334 h 1533411"/>
              <a:gd name="connsiteX9" fmla="*/ 262091 w 599064"/>
              <a:gd name="connsiteY9" fmla="*/ 230334 h 1533411"/>
              <a:gd name="connsiteX10" fmla="*/ 149766 w 599064"/>
              <a:gd name="connsiteY10" fmla="*/ 342659 h 1533411"/>
              <a:gd name="connsiteX11" fmla="*/ 149766 w 599064"/>
              <a:gd name="connsiteY11" fmla="*/ 926127 h 1533411"/>
              <a:gd name="connsiteX12" fmla="*/ 149766 w 599064"/>
              <a:gd name="connsiteY12" fmla="*/ 1533411 h 1533411"/>
              <a:gd name="connsiteX13" fmla="*/ 0 w 599064"/>
              <a:gd name="connsiteY13" fmla="*/ 1533411 h 15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9064" h="1533411" fill="none" extrusionOk="0">
                <a:moveTo>
                  <a:pt x="0" y="1533411"/>
                </a:moveTo>
                <a:cubicBezTo>
                  <a:pt x="-9805" y="1243063"/>
                  <a:pt x="-29595" y="1060221"/>
                  <a:pt x="0" y="914220"/>
                </a:cubicBezTo>
                <a:cubicBezTo>
                  <a:pt x="29595" y="768219"/>
                  <a:pt x="27776" y="546992"/>
                  <a:pt x="0" y="342659"/>
                </a:cubicBezTo>
                <a:cubicBezTo>
                  <a:pt x="-24052" y="213716"/>
                  <a:pt x="114666" y="72149"/>
                  <a:pt x="262091" y="80568"/>
                </a:cubicBezTo>
                <a:cubicBezTo>
                  <a:pt x="328862" y="78771"/>
                  <a:pt x="380840" y="80703"/>
                  <a:pt x="449298" y="80568"/>
                </a:cubicBezTo>
                <a:cubicBezTo>
                  <a:pt x="451627" y="50663"/>
                  <a:pt x="449619" y="34391"/>
                  <a:pt x="449298" y="0"/>
                </a:cubicBezTo>
                <a:cubicBezTo>
                  <a:pt x="484933" y="46683"/>
                  <a:pt x="553117" y="92940"/>
                  <a:pt x="599064" y="155451"/>
                </a:cubicBezTo>
                <a:cubicBezTo>
                  <a:pt x="534914" y="211550"/>
                  <a:pt x="514144" y="248791"/>
                  <a:pt x="449298" y="310902"/>
                </a:cubicBezTo>
                <a:cubicBezTo>
                  <a:pt x="451522" y="280784"/>
                  <a:pt x="447028" y="267215"/>
                  <a:pt x="449298" y="230334"/>
                </a:cubicBezTo>
                <a:cubicBezTo>
                  <a:pt x="387111" y="233275"/>
                  <a:pt x="350244" y="234892"/>
                  <a:pt x="262091" y="230334"/>
                </a:cubicBezTo>
                <a:cubicBezTo>
                  <a:pt x="201962" y="235780"/>
                  <a:pt x="154622" y="294702"/>
                  <a:pt x="149766" y="342659"/>
                </a:cubicBezTo>
                <a:cubicBezTo>
                  <a:pt x="128311" y="510967"/>
                  <a:pt x="174125" y="721030"/>
                  <a:pt x="149766" y="926127"/>
                </a:cubicBezTo>
                <a:cubicBezTo>
                  <a:pt x="125407" y="1131224"/>
                  <a:pt x="156462" y="1384154"/>
                  <a:pt x="149766" y="1533411"/>
                </a:cubicBezTo>
                <a:cubicBezTo>
                  <a:pt x="76018" y="1534184"/>
                  <a:pt x="70225" y="1534669"/>
                  <a:pt x="0" y="1533411"/>
                </a:cubicBezTo>
                <a:close/>
              </a:path>
              <a:path w="599064" h="1533411" stroke="0" extrusionOk="0">
                <a:moveTo>
                  <a:pt x="0" y="1533411"/>
                </a:moveTo>
                <a:cubicBezTo>
                  <a:pt x="-865" y="1289523"/>
                  <a:pt x="14895" y="1217908"/>
                  <a:pt x="0" y="926127"/>
                </a:cubicBezTo>
                <a:cubicBezTo>
                  <a:pt x="-14895" y="634346"/>
                  <a:pt x="718" y="503913"/>
                  <a:pt x="0" y="342659"/>
                </a:cubicBezTo>
                <a:cubicBezTo>
                  <a:pt x="-545" y="187818"/>
                  <a:pt x="116864" y="109190"/>
                  <a:pt x="262091" y="80568"/>
                </a:cubicBezTo>
                <a:cubicBezTo>
                  <a:pt x="340621" y="88464"/>
                  <a:pt x="392027" y="83297"/>
                  <a:pt x="449298" y="80568"/>
                </a:cubicBezTo>
                <a:cubicBezTo>
                  <a:pt x="452419" y="53059"/>
                  <a:pt x="452399" y="36431"/>
                  <a:pt x="449298" y="0"/>
                </a:cubicBezTo>
                <a:cubicBezTo>
                  <a:pt x="513148" y="80937"/>
                  <a:pt x="557103" y="108635"/>
                  <a:pt x="599064" y="155451"/>
                </a:cubicBezTo>
                <a:cubicBezTo>
                  <a:pt x="541125" y="214775"/>
                  <a:pt x="500429" y="252657"/>
                  <a:pt x="449298" y="310902"/>
                </a:cubicBezTo>
                <a:cubicBezTo>
                  <a:pt x="447011" y="294467"/>
                  <a:pt x="453320" y="257857"/>
                  <a:pt x="449298" y="230334"/>
                </a:cubicBezTo>
                <a:cubicBezTo>
                  <a:pt x="376626" y="235897"/>
                  <a:pt x="315148" y="225262"/>
                  <a:pt x="262091" y="230334"/>
                </a:cubicBezTo>
                <a:cubicBezTo>
                  <a:pt x="198282" y="229881"/>
                  <a:pt x="152765" y="282839"/>
                  <a:pt x="149766" y="342659"/>
                </a:cubicBezTo>
                <a:cubicBezTo>
                  <a:pt x="166868" y="470226"/>
                  <a:pt x="154821" y="632695"/>
                  <a:pt x="149766" y="914220"/>
                </a:cubicBezTo>
                <a:cubicBezTo>
                  <a:pt x="144711" y="1195745"/>
                  <a:pt x="145679" y="1228546"/>
                  <a:pt x="149766" y="1533411"/>
                </a:cubicBezTo>
                <a:cubicBezTo>
                  <a:pt x="79467" y="1528138"/>
                  <a:pt x="74729" y="1528146"/>
                  <a:pt x="0" y="1533411"/>
                </a:cubicBezTo>
                <a:close/>
              </a:path>
            </a:pathLst>
          </a:custGeom>
          <a:solidFill>
            <a:schemeClr val="tx1"/>
          </a:solidFill>
          <a:ln>
            <a:extLst>
              <a:ext uri="{C807C97D-BFC1-408E-A445-0C87EB9F89A2}">
                <ask:lineSketchStyleProps xmlns:ask="http://schemas.microsoft.com/office/drawing/2018/sketchyshapes" sd="1823441122">
                  <a:prstGeom prst="bentArrow">
                    <a:avLst>
                      <a:gd name="adj1" fmla="val 25000"/>
                      <a:gd name="adj2" fmla="val 25949"/>
                      <a:gd name="adj3" fmla="val 25000"/>
                      <a:gd name="adj4" fmla="val 4375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 descr="다채로움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61B882-41FF-40FA-B1AC-AB8EA239C6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71" y="4778672"/>
            <a:ext cx="561352" cy="56135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A136283-9306-C588-30BE-7E68CAC15A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3" y="4747773"/>
            <a:ext cx="632403" cy="632403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82AEB96-8B51-7B68-310B-5596284E02F9}"/>
              </a:ext>
            </a:extLst>
          </p:cNvPr>
          <p:cNvSpPr/>
          <p:nvPr/>
        </p:nvSpPr>
        <p:spPr>
          <a:xfrm>
            <a:off x="3638217" y="1627663"/>
            <a:ext cx="1608621" cy="3743824"/>
          </a:xfrm>
          <a:custGeom>
            <a:avLst/>
            <a:gdLst>
              <a:gd name="connsiteX0" fmla="*/ 0 w 1608621"/>
              <a:gd name="connsiteY0" fmla="*/ 268109 h 3743824"/>
              <a:gd name="connsiteX1" fmla="*/ 268109 w 1608621"/>
              <a:gd name="connsiteY1" fmla="*/ 0 h 3743824"/>
              <a:gd name="connsiteX2" fmla="*/ 825759 w 1608621"/>
              <a:gd name="connsiteY2" fmla="*/ 0 h 3743824"/>
              <a:gd name="connsiteX3" fmla="*/ 1340512 w 1608621"/>
              <a:gd name="connsiteY3" fmla="*/ 0 h 3743824"/>
              <a:gd name="connsiteX4" fmla="*/ 1608621 w 1608621"/>
              <a:gd name="connsiteY4" fmla="*/ 268109 h 3743824"/>
              <a:gd name="connsiteX5" fmla="*/ 1608621 w 1608621"/>
              <a:gd name="connsiteY5" fmla="*/ 909630 h 3743824"/>
              <a:gd name="connsiteX6" fmla="*/ 1608621 w 1608621"/>
              <a:gd name="connsiteY6" fmla="*/ 1583227 h 3743824"/>
              <a:gd name="connsiteX7" fmla="*/ 1608621 w 1608621"/>
              <a:gd name="connsiteY7" fmla="*/ 2224749 h 3743824"/>
              <a:gd name="connsiteX8" fmla="*/ 1608621 w 1608621"/>
              <a:gd name="connsiteY8" fmla="*/ 2834194 h 3743824"/>
              <a:gd name="connsiteX9" fmla="*/ 1608621 w 1608621"/>
              <a:gd name="connsiteY9" fmla="*/ 3475715 h 3743824"/>
              <a:gd name="connsiteX10" fmla="*/ 1340512 w 1608621"/>
              <a:gd name="connsiteY10" fmla="*/ 3743824 h 3743824"/>
              <a:gd name="connsiteX11" fmla="*/ 804311 w 1608621"/>
              <a:gd name="connsiteY11" fmla="*/ 3743824 h 3743824"/>
              <a:gd name="connsiteX12" fmla="*/ 268109 w 1608621"/>
              <a:gd name="connsiteY12" fmla="*/ 3743824 h 3743824"/>
              <a:gd name="connsiteX13" fmla="*/ 0 w 1608621"/>
              <a:gd name="connsiteY13" fmla="*/ 3475715 h 3743824"/>
              <a:gd name="connsiteX14" fmla="*/ 0 w 1608621"/>
              <a:gd name="connsiteY14" fmla="*/ 2898346 h 3743824"/>
              <a:gd name="connsiteX15" fmla="*/ 0 w 1608621"/>
              <a:gd name="connsiteY15" fmla="*/ 2320977 h 3743824"/>
              <a:gd name="connsiteX16" fmla="*/ 0 w 1608621"/>
              <a:gd name="connsiteY16" fmla="*/ 1679456 h 3743824"/>
              <a:gd name="connsiteX17" fmla="*/ 0 w 1608621"/>
              <a:gd name="connsiteY17" fmla="*/ 1102087 h 3743824"/>
              <a:gd name="connsiteX18" fmla="*/ 0 w 1608621"/>
              <a:gd name="connsiteY18" fmla="*/ 268109 h 374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08621" h="3743824" extrusionOk="0">
                <a:moveTo>
                  <a:pt x="0" y="268109"/>
                </a:moveTo>
                <a:cubicBezTo>
                  <a:pt x="-746" y="116066"/>
                  <a:pt x="111877" y="-15043"/>
                  <a:pt x="268109" y="0"/>
                </a:cubicBezTo>
                <a:cubicBezTo>
                  <a:pt x="381454" y="13023"/>
                  <a:pt x="654220" y="-18638"/>
                  <a:pt x="825759" y="0"/>
                </a:cubicBezTo>
                <a:cubicBezTo>
                  <a:pt x="997298" y="18638"/>
                  <a:pt x="1234631" y="12040"/>
                  <a:pt x="1340512" y="0"/>
                </a:cubicBezTo>
                <a:cubicBezTo>
                  <a:pt x="1483646" y="-17903"/>
                  <a:pt x="1596720" y="116768"/>
                  <a:pt x="1608621" y="268109"/>
                </a:cubicBezTo>
                <a:cubicBezTo>
                  <a:pt x="1620253" y="487356"/>
                  <a:pt x="1622994" y="624246"/>
                  <a:pt x="1608621" y="909630"/>
                </a:cubicBezTo>
                <a:cubicBezTo>
                  <a:pt x="1594248" y="1195014"/>
                  <a:pt x="1608425" y="1295401"/>
                  <a:pt x="1608621" y="1583227"/>
                </a:cubicBezTo>
                <a:cubicBezTo>
                  <a:pt x="1608817" y="1871053"/>
                  <a:pt x="1612949" y="1941850"/>
                  <a:pt x="1608621" y="2224749"/>
                </a:cubicBezTo>
                <a:cubicBezTo>
                  <a:pt x="1604293" y="2507648"/>
                  <a:pt x="1594623" y="2616115"/>
                  <a:pt x="1608621" y="2834194"/>
                </a:cubicBezTo>
                <a:cubicBezTo>
                  <a:pt x="1622619" y="3052273"/>
                  <a:pt x="1632860" y="3284088"/>
                  <a:pt x="1608621" y="3475715"/>
                </a:cubicBezTo>
                <a:cubicBezTo>
                  <a:pt x="1621622" y="3640286"/>
                  <a:pt x="1491643" y="3765654"/>
                  <a:pt x="1340512" y="3743824"/>
                </a:cubicBezTo>
                <a:cubicBezTo>
                  <a:pt x="1220251" y="3736841"/>
                  <a:pt x="1068720" y="3761491"/>
                  <a:pt x="804311" y="3743824"/>
                </a:cubicBezTo>
                <a:cubicBezTo>
                  <a:pt x="539902" y="3726157"/>
                  <a:pt x="490487" y="3766309"/>
                  <a:pt x="268109" y="3743824"/>
                </a:cubicBezTo>
                <a:cubicBezTo>
                  <a:pt x="100228" y="3742239"/>
                  <a:pt x="2370" y="3646375"/>
                  <a:pt x="0" y="3475715"/>
                </a:cubicBezTo>
                <a:cubicBezTo>
                  <a:pt x="-20703" y="3342951"/>
                  <a:pt x="6996" y="3184792"/>
                  <a:pt x="0" y="2898346"/>
                </a:cubicBezTo>
                <a:cubicBezTo>
                  <a:pt x="-6996" y="2611900"/>
                  <a:pt x="27894" y="2556835"/>
                  <a:pt x="0" y="2320977"/>
                </a:cubicBezTo>
                <a:cubicBezTo>
                  <a:pt x="-27894" y="2085119"/>
                  <a:pt x="-8357" y="1929450"/>
                  <a:pt x="0" y="1679456"/>
                </a:cubicBezTo>
                <a:cubicBezTo>
                  <a:pt x="8357" y="1429462"/>
                  <a:pt x="-6233" y="1316020"/>
                  <a:pt x="0" y="1102087"/>
                </a:cubicBezTo>
                <a:cubicBezTo>
                  <a:pt x="6233" y="888154"/>
                  <a:pt x="-7612" y="451695"/>
                  <a:pt x="0" y="26810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81748177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78CDA5-197C-2435-ED06-A28C17CC77A2}"/>
              </a:ext>
            </a:extLst>
          </p:cNvPr>
          <p:cNvSpPr txBox="1"/>
          <p:nvPr/>
        </p:nvSpPr>
        <p:spPr>
          <a:xfrm>
            <a:off x="3422897" y="946532"/>
            <a:ext cx="14419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95000"/>
                  </a:schemeClr>
                </a:solidFill>
              </a:rPr>
              <a:t>Linux</a:t>
            </a:r>
            <a:endParaRPr lang="ko-KR" altLang="en-US" sz="28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71" name="그림 70" descr="그래픽, 폰트, 텍스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73BF57-5625-301F-A3B8-8DBDC8B1F7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8" y="5229901"/>
            <a:ext cx="1166048" cy="1166048"/>
          </a:xfrm>
          <a:prstGeom prst="rect">
            <a:avLst/>
          </a:prstGeom>
        </p:spPr>
      </p:pic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49B09AED-C7A9-52A9-A056-DEB239721D52}"/>
              </a:ext>
            </a:extLst>
          </p:cNvPr>
          <p:cNvSpPr/>
          <p:nvPr/>
        </p:nvSpPr>
        <p:spPr>
          <a:xfrm rot="5400000" flipH="1">
            <a:off x="4667270" y="3952866"/>
            <a:ext cx="1204518" cy="996672"/>
          </a:xfrm>
          <a:custGeom>
            <a:avLst/>
            <a:gdLst>
              <a:gd name="connsiteX0" fmla="*/ 1361462 w 1361462"/>
              <a:gd name="connsiteY0" fmla="*/ 136095 h 1499259"/>
              <a:gd name="connsiteX1" fmla="*/ 1225367 w 1361462"/>
              <a:gd name="connsiteY1" fmla="*/ 0 h 1499259"/>
              <a:gd name="connsiteX2" fmla="*/ 1225367 w 1361462"/>
              <a:gd name="connsiteY2" fmla="*/ 68048 h 1499259"/>
              <a:gd name="connsiteX3" fmla="*/ 203114 w 1361462"/>
              <a:gd name="connsiteY3" fmla="*/ 68048 h 1499259"/>
              <a:gd name="connsiteX4" fmla="*/ 202654 w 1361462"/>
              <a:gd name="connsiteY4" fmla="*/ 73459 h 1499259"/>
              <a:gd name="connsiteX5" fmla="*/ 162158 w 1361462"/>
              <a:gd name="connsiteY5" fmla="*/ 85179 h 1499259"/>
              <a:gd name="connsiteX6" fmla="*/ 14100 w 1361462"/>
              <a:gd name="connsiteY6" fmla="*/ 314553 h 1499259"/>
              <a:gd name="connsiteX7" fmla="*/ 15115 w 1361462"/>
              <a:gd name="connsiteY7" fmla="*/ 605649 h 1499259"/>
              <a:gd name="connsiteX8" fmla="*/ 18715 w 1361462"/>
              <a:gd name="connsiteY8" fmla="*/ 678840 h 1499259"/>
              <a:gd name="connsiteX9" fmla="*/ 15269 w 1361462"/>
              <a:gd name="connsiteY9" fmla="*/ 740166 h 1499259"/>
              <a:gd name="connsiteX10" fmla="*/ 14100 w 1361462"/>
              <a:gd name="connsiteY10" fmla="*/ 882012 h 1499259"/>
              <a:gd name="connsiteX11" fmla="*/ 14162 w 1361462"/>
              <a:gd name="connsiteY11" fmla="*/ 892727 h 1499259"/>
              <a:gd name="connsiteX12" fmla="*/ 14100 w 1361462"/>
              <a:gd name="connsiteY12" fmla="*/ 893834 h 1499259"/>
              <a:gd name="connsiteX13" fmla="*/ 14100 w 1361462"/>
              <a:gd name="connsiteY13" fmla="*/ 1496760 h 1499259"/>
              <a:gd name="connsiteX14" fmla="*/ 154573 w 1361462"/>
              <a:gd name="connsiteY14" fmla="*/ 1496760 h 1499259"/>
              <a:gd name="connsiteX15" fmla="*/ 154573 w 1361462"/>
              <a:gd name="connsiteY15" fmla="*/ 882012 h 1499259"/>
              <a:gd name="connsiteX16" fmla="*/ 154061 w 1361462"/>
              <a:gd name="connsiteY16" fmla="*/ 871518 h 1499259"/>
              <a:gd name="connsiteX17" fmla="*/ 151301 w 1361462"/>
              <a:gd name="connsiteY17" fmla="*/ 751328 h 1499259"/>
              <a:gd name="connsiteX18" fmla="*/ 150620 w 1361462"/>
              <a:gd name="connsiteY18" fmla="*/ 667564 h 1499259"/>
              <a:gd name="connsiteX19" fmla="*/ 153472 w 1361462"/>
              <a:gd name="connsiteY19" fmla="*/ 607372 h 1499259"/>
              <a:gd name="connsiteX20" fmla="*/ 154573 w 1361462"/>
              <a:gd name="connsiteY20" fmla="*/ 314553 h 1499259"/>
              <a:gd name="connsiteX21" fmla="*/ 166488 w 1361462"/>
              <a:gd name="connsiteY21" fmla="*/ 276523 h 1499259"/>
              <a:gd name="connsiteX22" fmla="*/ 179787 w 1361462"/>
              <a:gd name="connsiteY22" fmla="*/ 255028 h 1499259"/>
              <a:gd name="connsiteX23" fmla="*/ 187206 w 1361462"/>
              <a:gd name="connsiteY23" fmla="*/ 245147 h 1499259"/>
              <a:gd name="connsiteX24" fmla="*/ 220623 w 1361462"/>
              <a:gd name="connsiteY24" fmla="*/ 222354 h 1499259"/>
              <a:gd name="connsiteX25" fmla="*/ 240823 w 1361462"/>
              <a:gd name="connsiteY25" fmla="*/ 215593 h 1499259"/>
              <a:gd name="connsiteX26" fmla="*/ 266449 w 1361462"/>
              <a:gd name="connsiteY26" fmla="*/ 220587 h 1499259"/>
              <a:gd name="connsiteX27" fmla="*/ 654236 w 1361462"/>
              <a:gd name="connsiteY27" fmla="*/ 232750 h 1499259"/>
              <a:gd name="connsiteX28" fmla="*/ 776117 w 1361462"/>
              <a:gd name="connsiteY28" fmla="*/ 228235 h 1499259"/>
              <a:gd name="connsiteX29" fmla="*/ 807182 w 1361462"/>
              <a:gd name="connsiteY29" fmla="*/ 229621 h 1499259"/>
              <a:gd name="connsiteX30" fmla="*/ 1225367 w 1361462"/>
              <a:gd name="connsiteY30" fmla="*/ 204143 h 1499259"/>
              <a:gd name="connsiteX31" fmla="*/ 1225367 w 1361462"/>
              <a:gd name="connsiteY31" fmla="*/ 272191 h 1499259"/>
              <a:gd name="connsiteX32" fmla="*/ 1361462 w 1361462"/>
              <a:gd name="connsiteY32" fmla="*/ 136095 h 149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1462" h="1499259">
                <a:moveTo>
                  <a:pt x="1361462" y="136095"/>
                </a:moveTo>
                <a:cubicBezTo>
                  <a:pt x="1293966" y="77470"/>
                  <a:pt x="1281029" y="34210"/>
                  <a:pt x="1225367" y="0"/>
                </a:cubicBezTo>
                <a:cubicBezTo>
                  <a:pt x="1224443" y="17950"/>
                  <a:pt x="1224854" y="40549"/>
                  <a:pt x="1225367" y="68048"/>
                </a:cubicBezTo>
                <a:cubicBezTo>
                  <a:pt x="917354" y="-16129"/>
                  <a:pt x="562772" y="34552"/>
                  <a:pt x="203114" y="68048"/>
                </a:cubicBezTo>
                <a:lnTo>
                  <a:pt x="202654" y="73459"/>
                </a:lnTo>
                <a:lnTo>
                  <a:pt x="162158" y="85179"/>
                </a:lnTo>
                <a:cubicBezTo>
                  <a:pt x="71941" y="122391"/>
                  <a:pt x="8933" y="216123"/>
                  <a:pt x="14100" y="314553"/>
                </a:cubicBezTo>
                <a:cubicBezTo>
                  <a:pt x="1798" y="414163"/>
                  <a:pt x="8626" y="510148"/>
                  <a:pt x="15115" y="605649"/>
                </a:cubicBezTo>
                <a:lnTo>
                  <a:pt x="18715" y="678840"/>
                </a:lnTo>
                <a:lnTo>
                  <a:pt x="15269" y="740166"/>
                </a:lnTo>
                <a:cubicBezTo>
                  <a:pt x="13403" y="782310"/>
                  <a:pt x="12478" y="827879"/>
                  <a:pt x="14100" y="882012"/>
                </a:cubicBezTo>
                <a:lnTo>
                  <a:pt x="14162" y="892727"/>
                </a:lnTo>
                <a:lnTo>
                  <a:pt x="14100" y="893834"/>
                </a:lnTo>
                <a:cubicBezTo>
                  <a:pt x="-13211" y="1089173"/>
                  <a:pt x="6166" y="1290940"/>
                  <a:pt x="14100" y="1496760"/>
                </a:cubicBezTo>
                <a:cubicBezTo>
                  <a:pt x="79593" y="1503290"/>
                  <a:pt x="120833" y="1494722"/>
                  <a:pt x="154573" y="1496760"/>
                </a:cubicBezTo>
                <a:cubicBezTo>
                  <a:pt x="173174" y="1372814"/>
                  <a:pt x="178575" y="1100458"/>
                  <a:pt x="154573" y="882012"/>
                </a:cubicBezTo>
                <a:lnTo>
                  <a:pt x="154061" y="871518"/>
                </a:lnTo>
                <a:lnTo>
                  <a:pt x="151301" y="751328"/>
                </a:lnTo>
                <a:lnTo>
                  <a:pt x="150620" y="667564"/>
                </a:lnTo>
                <a:lnTo>
                  <a:pt x="153472" y="607372"/>
                </a:lnTo>
                <a:cubicBezTo>
                  <a:pt x="159105" y="523149"/>
                  <a:pt x="165106" y="435896"/>
                  <a:pt x="154573" y="314553"/>
                </a:cubicBezTo>
                <a:cubicBezTo>
                  <a:pt x="157087" y="301864"/>
                  <a:pt x="161022" y="288866"/>
                  <a:pt x="166488" y="276523"/>
                </a:cubicBezTo>
                <a:lnTo>
                  <a:pt x="179787" y="255028"/>
                </a:lnTo>
                <a:lnTo>
                  <a:pt x="187206" y="245147"/>
                </a:lnTo>
                <a:cubicBezTo>
                  <a:pt x="196905" y="236085"/>
                  <a:pt x="208273" y="228416"/>
                  <a:pt x="220623" y="222354"/>
                </a:cubicBezTo>
                <a:lnTo>
                  <a:pt x="240823" y="215593"/>
                </a:lnTo>
                <a:lnTo>
                  <a:pt x="266449" y="220587"/>
                </a:lnTo>
                <a:cubicBezTo>
                  <a:pt x="351721" y="233372"/>
                  <a:pt x="497353" y="235743"/>
                  <a:pt x="654236" y="232750"/>
                </a:cubicBezTo>
                <a:lnTo>
                  <a:pt x="776117" y="228235"/>
                </a:lnTo>
                <a:lnTo>
                  <a:pt x="807182" y="229621"/>
                </a:lnTo>
                <a:cubicBezTo>
                  <a:pt x="983827" y="235295"/>
                  <a:pt x="1129492" y="232476"/>
                  <a:pt x="1225367" y="204143"/>
                </a:cubicBezTo>
                <a:cubicBezTo>
                  <a:pt x="1224165" y="230432"/>
                  <a:pt x="1230080" y="244358"/>
                  <a:pt x="1225367" y="272191"/>
                </a:cubicBezTo>
                <a:cubicBezTo>
                  <a:pt x="1285585" y="226287"/>
                  <a:pt x="1318510" y="199581"/>
                  <a:pt x="1361462" y="136095"/>
                </a:cubicBezTo>
                <a:close/>
              </a:path>
            </a:pathLst>
          </a:custGeom>
          <a:solidFill>
            <a:schemeClr val="tx1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0F710AFC-B70B-3094-037E-CA6A18D44CA9}"/>
              </a:ext>
            </a:extLst>
          </p:cNvPr>
          <p:cNvSpPr/>
          <p:nvPr/>
        </p:nvSpPr>
        <p:spPr>
          <a:xfrm rot="16200000" flipH="1">
            <a:off x="3044779" y="1565625"/>
            <a:ext cx="215576" cy="971300"/>
          </a:xfrm>
          <a:custGeom>
            <a:avLst/>
            <a:gdLst>
              <a:gd name="connsiteX0" fmla="*/ 0 w 215576"/>
              <a:gd name="connsiteY0" fmla="*/ 863512 h 971300"/>
              <a:gd name="connsiteX1" fmla="*/ 53894 w 215576"/>
              <a:gd name="connsiteY1" fmla="*/ 863512 h 971300"/>
              <a:gd name="connsiteX2" fmla="*/ 53894 w 215576"/>
              <a:gd name="connsiteY2" fmla="*/ 0 h 971300"/>
              <a:gd name="connsiteX3" fmla="*/ 161682 w 215576"/>
              <a:gd name="connsiteY3" fmla="*/ 0 h 971300"/>
              <a:gd name="connsiteX4" fmla="*/ 161682 w 215576"/>
              <a:gd name="connsiteY4" fmla="*/ 863512 h 971300"/>
              <a:gd name="connsiteX5" fmla="*/ 215576 w 215576"/>
              <a:gd name="connsiteY5" fmla="*/ 863512 h 971300"/>
              <a:gd name="connsiteX6" fmla="*/ 107788 w 215576"/>
              <a:gd name="connsiteY6" fmla="*/ 971300 h 971300"/>
              <a:gd name="connsiteX7" fmla="*/ 0 w 215576"/>
              <a:gd name="connsiteY7" fmla="*/ 863512 h 97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576" h="971300" fill="none" extrusionOk="0">
                <a:moveTo>
                  <a:pt x="0" y="863512"/>
                </a:moveTo>
                <a:cubicBezTo>
                  <a:pt x="9997" y="868135"/>
                  <a:pt x="34784" y="865288"/>
                  <a:pt x="53894" y="863512"/>
                </a:cubicBezTo>
                <a:cubicBezTo>
                  <a:pt x="70586" y="713413"/>
                  <a:pt x="129548" y="134399"/>
                  <a:pt x="53894" y="0"/>
                </a:cubicBezTo>
                <a:cubicBezTo>
                  <a:pt x="82256" y="-8818"/>
                  <a:pt x="123404" y="-9368"/>
                  <a:pt x="161682" y="0"/>
                </a:cubicBezTo>
                <a:cubicBezTo>
                  <a:pt x="163018" y="394097"/>
                  <a:pt x="212047" y="726988"/>
                  <a:pt x="161682" y="863512"/>
                </a:cubicBezTo>
                <a:cubicBezTo>
                  <a:pt x="174179" y="858784"/>
                  <a:pt x="204220" y="867338"/>
                  <a:pt x="215576" y="863512"/>
                </a:cubicBezTo>
                <a:cubicBezTo>
                  <a:pt x="178867" y="889736"/>
                  <a:pt x="133942" y="940490"/>
                  <a:pt x="107788" y="971300"/>
                </a:cubicBezTo>
                <a:cubicBezTo>
                  <a:pt x="65952" y="919802"/>
                  <a:pt x="23199" y="883304"/>
                  <a:pt x="0" y="863512"/>
                </a:cubicBezTo>
                <a:close/>
              </a:path>
              <a:path w="215576" h="971300" stroke="0" extrusionOk="0">
                <a:moveTo>
                  <a:pt x="0" y="863512"/>
                </a:moveTo>
                <a:cubicBezTo>
                  <a:pt x="26833" y="866909"/>
                  <a:pt x="27758" y="866716"/>
                  <a:pt x="53894" y="863512"/>
                </a:cubicBezTo>
                <a:cubicBezTo>
                  <a:pt x="95873" y="557479"/>
                  <a:pt x="-3748" y="144224"/>
                  <a:pt x="53894" y="0"/>
                </a:cubicBezTo>
                <a:cubicBezTo>
                  <a:pt x="104175" y="6673"/>
                  <a:pt x="140532" y="1482"/>
                  <a:pt x="161682" y="0"/>
                </a:cubicBezTo>
                <a:cubicBezTo>
                  <a:pt x="195615" y="414086"/>
                  <a:pt x="153346" y="748511"/>
                  <a:pt x="161682" y="863512"/>
                </a:cubicBezTo>
                <a:cubicBezTo>
                  <a:pt x="187091" y="859109"/>
                  <a:pt x="208172" y="859195"/>
                  <a:pt x="215576" y="863512"/>
                </a:cubicBezTo>
                <a:cubicBezTo>
                  <a:pt x="187321" y="901181"/>
                  <a:pt x="155183" y="929331"/>
                  <a:pt x="107788" y="971300"/>
                </a:cubicBezTo>
                <a:cubicBezTo>
                  <a:pt x="55223" y="920549"/>
                  <a:pt x="46937" y="899066"/>
                  <a:pt x="0" y="863512"/>
                </a:cubicBezTo>
                <a:close/>
              </a:path>
            </a:pathLst>
          </a:custGeom>
          <a:solidFill>
            <a:schemeClr val="tx1"/>
          </a:solidFill>
          <a:ln>
            <a:extLst>
              <a:ext uri="{C807C97D-BFC1-408E-A445-0C87EB9F89A2}">
                <ask:lineSketchStyleProps xmlns:ask="http://schemas.microsoft.com/office/drawing/2018/sketchyshapes" sd="2315288124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9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714E3-A5D4-9023-E81B-6EDC433B2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BC73EDE-827B-E8FD-42CF-E428A691E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D0E61315-B5B7-8510-ED89-042C9034C5D8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환경 구성</a:t>
            </a:r>
            <a:endParaRPr lang="en-US" sz="2700" dirty="0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3A6E40E-3438-162C-A4D9-9787118E73AA}"/>
              </a:ext>
            </a:extLst>
          </p:cNvPr>
          <p:cNvGrpSpPr/>
          <p:nvPr/>
        </p:nvGrpSpPr>
        <p:grpSpPr>
          <a:xfrm>
            <a:off x="460305" y="1243978"/>
            <a:ext cx="11328470" cy="5041658"/>
            <a:chOff x="460305" y="1243978"/>
            <a:chExt cx="11328470" cy="5041658"/>
          </a:xfrm>
        </p:grpSpPr>
        <p:pic>
          <p:nvPicPr>
            <p:cNvPr id="40" name="Image 5" descr="preencoded.png">
              <a:extLst>
                <a:ext uri="{FF2B5EF4-FFF2-40B4-BE49-F238E27FC236}">
                  <a16:creationId xmlns:a16="http://schemas.microsoft.com/office/drawing/2014/main" id="{1004D604-8A16-CC20-BC0C-BB9F7D8D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-802176" y="2764682"/>
              <a:ext cx="5041658" cy="2000250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454B06F-DE96-1012-B256-284D2D491A6B}"/>
                </a:ext>
              </a:extLst>
            </p:cNvPr>
            <p:cNvGrpSpPr/>
            <p:nvPr/>
          </p:nvGrpSpPr>
          <p:grpSpPr>
            <a:xfrm>
              <a:off x="874425" y="1635678"/>
              <a:ext cx="435403" cy="423617"/>
              <a:chOff x="4708492" y="466542"/>
              <a:chExt cx="790758" cy="790758"/>
            </a:xfrm>
          </p:grpSpPr>
          <p:sp>
            <p:nvSpPr>
              <p:cNvPr id="69" name="그래픽 3">
                <a:extLst>
                  <a:ext uri="{FF2B5EF4-FFF2-40B4-BE49-F238E27FC236}">
                    <a16:creationId xmlns:a16="http://schemas.microsoft.com/office/drawing/2014/main" id="{7BA8CD60-388B-B037-6794-1AA49A76F0EE}"/>
                  </a:ext>
                </a:extLst>
              </p:cNvPr>
              <p:cNvSpPr/>
              <p:nvPr/>
            </p:nvSpPr>
            <p:spPr>
              <a:xfrm>
                <a:off x="4897352" y="617110"/>
                <a:ext cx="418734" cy="418734"/>
              </a:xfrm>
              <a:custGeom>
                <a:avLst/>
                <a:gdLst>
                  <a:gd name="connsiteX0" fmla="*/ 0 w 418734"/>
                  <a:gd name="connsiteY0" fmla="*/ 418734 h 418734"/>
                  <a:gd name="connsiteX1" fmla="*/ 0 w 418734"/>
                  <a:gd name="connsiteY1" fmla="*/ 302419 h 418734"/>
                  <a:gd name="connsiteX2" fmla="*/ 93052 w 418734"/>
                  <a:gd name="connsiteY2" fmla="*/ 302419 h 418734"/>
                  <a:gd name="connsiteX3" fmla="*/ 186104 w 418734"/>
                  <a:gd name="connsiteY3" fmla="*/ 209367 h 418734"/>
                  <a:gd name="connsiteX4" fmla="*/ 186104 w 418734"/>
                  <a:gd name="connsiteY4" fmla="*/ 134925 h 418734"/>
                  <a:gd name="connsiteX5" fmla="*/ 152373 w 418734"/>
                  <a:gd name="connsiteY5" fmla="*/ 109627 h 418734"/>
                  <a:gd name="connsiteX6" fmla="*/ 139578 w 418734"/>
                  <a:gd name="connsiteY6" fmla="*/ 69789 h 418734"/>
                  <a:gd name="connsiteX7" fmla="*/ 159933 w 418734"/>
                  <a:gd name="connsiteY7" fmla="*/ 20355 h 418734"/>
                  <a:gd name="connsiteX8" fmla="*/ 209367 w 418734"/>
                  <a:gd name="connsiteY8" fmla="*/ 0 h 418734"/>
                  <a:gd name="connsiteX9" fmla="*/ 258801 w 418734"/>
                  <a:gd name="connsiteY9" fmla="*/ 20355 h 418734"/>
                  <a:gd name="connsiteX10" fmla="*/ 279156 w 418734"/>
                  <a:gd name="connsiteY10" fmla="*/ 69789 h 418734"/>
                  <a:gd name="connsiteX11" fmla="*/ 266361 w 418734"/>
                  <a:gd name="connsiteY11" fmla="*/ 109627 h 418734"/>
                  <a:gd name="connsiteX12" fmla="*/ 232630 w 418734"/>
                  <a:gd name="connsiteY12" fmla="*/ 134925 h 418734"/>
                  <a:gd name="connsiteX13" fmla="*/ 232630 w 418734"/>
                  <a:gd name="connsiteY13" fmla="*/ 209367 h 418734"/>
                  <a:gd name="connsiteX14" fmla="*/ 325682 w 418734"/>
                  <a:gd name="connsiteY14" fmla="*/ 302419 h 418734"/>
                  <a:gd name="connsiteX15" fmla="*/ 418734 w 418734"/>
                  <a:gd name="connsiteY15" fmla="*/ 302419 h 418734"/>
                  <a:gd name="connsiteX16" fmla="*/ 418734 w 418734"/>
                  <a:gd name="connsiteY16" fmla="*/ 418734 h 418734"/>
                  <a:gd name="connsiteX17" fmla="*/ 302419 w 418734"/>
                  <a:gd name="connsiteY17" fmla="*/ 418734 h 418734"/>
                  <a:gd name="connsiteX18" fmla="*/ 302419 w 418734"/>
                  <a:gd name="connsiteY18" fmla="*/ 347782 h 418734"/>
                  <a:gd name="connsiteX19" fmla="*/ 209367 w 418734"/>
                  <a:gd name="connsiteY19" fmla="*/ 254730 h 418734"/>
                  <a:gd name="connsiteX20" fmla="*/ 116315 w 418734"/>
                  <a:gd name="connsiteY20" fmla="*/ 347782 h 418734"/>
                  <a:gd name="connsiteX21" fmla="*/ 116315 w 418734"/>
                  <a:gd name="connsiteY21" fmla="*/ 418734 h 418734"/>
                  <a:gd name="connsiteX22" fmla="*/ 0 w 418734"/>
                  <a:gd name="connsiteY22" fmla="*/ 418734 h 418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8734" h="418734">
                    <a:moveTo>
                      <a:pt x="0" y="418734"/>
                    </a:moveTo>
                    <a:lnTo>
                      <a:pt x="0" y="302419"/>
                    </a:lnTo>
                    <a:lnTo>
                      <a:pt x="93052" y="302419"/>
                    </a:lnTo>
                    <a:lnTo>
                      <a:pt x="186104" y="209367"/>
                    </a:lnTo>
                    <a:lnTo>
                      <a:pt x="186104" y="134925"/>
                    </a:lnTo>
                    <a:cubicBezTo>
                      <a:pt x="172146" y="129885"/>
                      <a:pt x="160903" y="121452"/>
                      <a:pt x="152373" y="109627"/>
                    </a:cubicBezTo>
                    <a:cubicBezTo>
                      <a:pt x="143843" y="97802"/>
                      <a:pt x="139578" y="84522"/>
                      <a:pt x="139578" y="69789"/>
                    </a:cubicBezTo>
                    <a:cubicBezTo>
                      <a:pt x="139578" y="50403"/>
                      <a:pt x="146363" y="33925"/>
                      <a:pt x="159933" y="20355"/>
                    </a:cubicBezTo>
                    <a:cubicBezTo>
                      <a:pt x="173503" y="6785"/>
                      <a:pt x="189981" y="0"/>
                      <a:pt x="209367" y="0"/>
                    </a:cubicBezTo>
                    <a:cubicBezTo>
                      <a:pt x="228753" y="0"/>
                      <a:pt x="245231" y="6785"/>
                      <a:pt x="258801" y="20355"/>
                    </a:cubicBezTo>
                    <a:cubicBezTo>
                      <a:pt x="272371" y="33925"/>
                      <a:pt x="279156" y="50403"/>
                      <a:pt x="279156" y="69789"/>
                    </a:cubicBezTo>
                    <a:cubicBezTo>
                      <a:pt x="279156" y="84522"/>
                      <a:pt x="274891" y="97802"/>
                      <a:pt x="266361" y="109627"/>
                    </a:cubicBezTo>
                    <a:cubicBezTo>
                      <a:pt x="257831" y="121452"/>
                      <a:pt x="246588" y="129885"/>
                      <a:pt x="232630" y="134925"/>
                    </a:cubicBezTo>
                    <a:lnTo>
                      <a:pt x="232630" y="209367"/>
                    </a:lnTo>
                    <a:lnTo>
                      <a:pt x="325682" y="302419"/>
                    </a:lnTo>
                    <a:lnTo>
                      <a:pt x="418734" y="302419"/>
                    </a:lnTo>
                    <a:lnTo>
                      <a:pt x="418734" y="418734"/>
                    </a:lnTo>
                    <a:lnTo>
                      <a:pt x="302419" y="418734"/>
                    </a:lnTo>
                    <a:lnTo>
                      <a:pt x="302419" y="347782"/>
                    </a:lnTo>
                    <a:lnTo>
                      <a:pt x="209367" y="254730"/>
                    </a:lnTo>
                    <a:lnTo>
                      <a:pt x="116315" y="347782"/>
                    </a:lnTo>
                    <a:lnTo>
                      <a:pt x="116315" y="418734"/>
                    </a:lnTo>
                    <a:lnTo>
                      <a:pt x="0" y="418734"/>
                    </a:lnTo>
                    <a:close/>
                  </a:path>
                </a:pathLst>
              </a:custGeom>
              <a:solidFill>
                <a:srgbClr val="FFC000"/>
              </a:solidFill>
              <a:ln w="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pic>
            <p:nvPicPr>
              <p:cNvPr id="39" name="Image 4" descr="preencoded.png">
                <a:extLst>
                  <a:ext uri="{FF2B5EF4-FFF2-40B4-BE49-F238E27FC236}">
                    <a16:creationId xmlns:a16="http://schemas.microsoft.com/office/drawing/2014/main" id="{14516748-DA8D-C70E-EE63-B054F5963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8492" y="466542"/>
                <a:ext cx="790758" cy="790758"/>
              </a:xfrm>
              <a:prstGeom prst="rect">
                <a:avLst/>
              </a:prstGeom>
            </p:spPr>
          </p:pic>
        </p:grpSp>
        <p:sp>
          <p:nvSpPr>
            <p:cNvPr id="53" name="Text 8">
              <a:extLst>
                <a:ext uri="{FF2B5EF4-FFF2-40B4-BE49-F238E27FC236}">
                  <a16:creationId xmlns:a16="http://schemas.microsoft.com/office/drawing/2014/main" id="{B35874CD-45CD-B3E8-D88A-C2DBA39C18FB}"/>
                </a:ext>
              </a:extLst>
            </p:cNvPr>
            <p:cNvSpPr/>
            <p:nvPr/>
          </p:nvSpPr>
          <p:spPr>
            <a:xfrm>
              <a:off x="1429348" y="1714468"/>
              <a:ext cx="1085850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ko-KR" altLang="en-US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</a:rPr>
                <a:t>인프라</a:t>
              </a:r>
              <a:endParaRPr lang="en-US" sz="1800" dirty="0"/>
            </a:p>
          </p:txBody>
        </p:sp>
        <p:sp>
          <p:nvSpPr>
            <p:cNvPr id="54" name="Text 9">
              <a:extLst>
                <a:ext uri="{FF2B5EF4-FFF2-40B4-BE49-F238E27FC236}">
                  <a16:creationId xmlns:a16="http://schemas.microsoft.com/office/drawing/2014/main" id="{C5B4A563-B2D5-F70C-8DE2-292A53332866}"/>
                </a:ext>
              </a:extLst>
            </p:cNvPr>
            <p:cNvSpPr/>
            <p:nvPr/>
          </p:nvSpPr>
          <p:spPr>
            <a:xfrm>
              <a:off x="1190125" y="2739475"/>
              <a:ext cx="1068661" cy="29261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440"/>
                </a:lnSpc>
                <a:buNone/>
              </a:pPr>
              <a:r>
                <a:rPr lang="en-US" altLang="ko-KR" sz="1600" b="1" dirty="0">
                  <a:solidFill>
                    <a:srgbClr val="FFFFFF"/>
                  </a:solidFill>
                  <a:highlight>
                    <a:srgbClr val="FFA500"/>
                  </a:highlight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OS</a:t>
              </a:r>
              <a:endParaRPr lang="en-US" sz="1600" dirty="0"/>
            </a:p>
          </p:txBody>
        </p:sp>
        <p:sp>
          <p:nvSpPr>
            <p:cNvPr id="55" name="Text 10">
              <a:extLst>
                <a:ext uri="{FF2B5EF4-FFF2-40B4-BE49-F238E27FC236}">
                  <a16:creationId xmlns:a16="http://schemas.microsoft.com/office/drawing/2014/main" id="{17A6DB6E-FD26-E451-DA23-F943696B11A0}"/>
                </a:ext>
              </a:extLst>
            </p:cNvPr>
            <p:cNvSpPr/>
            <p:nvPr/>
          </p:nvSpPr>
          <p:spPr>
            <a:xfrm>
              <a:off x="525510" y="3033638"/>
              <a:ext cx="235892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altLang="ko-KR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Ubuntu 22.04 LTS ,  </a:t>
              </a:r>
              <a:br>
                <a:rPr lang="en-US" altLang="ko-KR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</a:br>
              <a:r>
                <a:rPr lang="en-US" altLang="ko-KR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Docker version 28.4.0</a:t>
              </a:r>
              <a:endParaRPr lang="en-US" altLang="ko-KR" sz="1200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49C9604-A0B0-562D-C07F-BD315B8B58FA}"/>
                </a:ext>
              </a:extLst>
            </p:cNvPr>
            <p:cNvGrpSpPr/>
            <p:nvPr/>
          </p:nvGrpSpPr>
          <p:grpSpPr>
            <a:xfrm>
              <a:off x="6645908" y="1636885"/>
              <a:ext cx="435403" cy="425551"/>
              <a:chOff x="595706" y="2050368"/>
              <a:chExt cx="723074" cy="723074"/>
            </a:xfrm>
          </p:grpSpPr>
          <p:pic>
            <p:nvPicPr>
              <p:cNvPr id="41" name="Image 6" descr="preencoded.png">
                <a:extLst>
                  <a:ext uri="{FF2B5EF4-FFF2-40B4-BE49-F238E27FC236}">
                    <a16:creationId xmlns:a16="http://schemas.microsoft.com/office/drawing/2014/main" id="{764E7151-9DF8-C835-6F94-1389F04C0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706" y="2050368"/>
                <a:ext cx="723074" cy="723074"/>
              </a:xfrm>
              <a:prstGeom prst="rect">
                <a:avLst/>
              </a:prstGeom>
            </p:spPr>
          </p:pic>
          <p:sp>
            <p:nvSpPr>
              <p:cNvPr id="76" name="그래픽 73">
                <a:extLst>
                  <a:ext uri="{FF2B5EF4-FFF2-40B4-BE49-F238E27FC236}">
                    <a16:creationId xmlns:a16="http://schemas.microsoft.com/office/drawing/2014/main" id="{1923B973-931D-AD50-E5A6-AC4E0FBE6A46}"/>
                  </a:ext>
                </a:extLst>
              </p:cNvPr>
              <p:cNvSpPr/>
              <p:nvPr/>
            </p:nvSpPr>
            <p:spPr>
              <a:xfrm>
                <a:off x="728816" y="2191278"/>
                <a:ext cx="448410" cy="448410"/>
              </a:xfrm>
              <a:custGeom>
                <a:avLst/>
                <a:gdLst>
                  <a:gd name="connsiteX0" fmla="*/ 488156 w 1464468"/>
                  <a:gd name="connsiteY0" fmla="*/ 1464469 h 1464468"/>
                  <a:gd name="connsiteX1" fmla="*/ 258316 w 1464468"/>
                  <a:gd name="connsiteY1" fmla="*/ 1368872 h 1464468"/>
                  <a:gd name="connsiteX2" fmla="*/ 162719 w 1464468"/>
                  <a:gd name="connsiteY2" fmla="*/ 1139031 h 1464468"/>
                  <a:gd name="connsiteX3" fmla="*/ 162719 w 1464468"/>
                  <a:gd name="connsiteY3" fmla="*/ 473918 h 1464468"/>
                  <a:gd name="connsiteX4" fmla="*/ 45765 w 1464468"/>
                  <a:gd name="connsiteY4" fmla="*/ 385440 h 1464468"/>
                  <a:gd name="connsiteX5" fmla="*/ 0 w 1464468"/>
                  <a:gd name="connsiteY5" fmla="*/ 244078 h 1464468"/>
                  <a:gd name="connsiteX6" fmla="*/ 71189 w 1464468"/>
                  <a:gd name="connsiteY6" fmla="*/ 71189 h 1464468"/>
                  <a:gd name="connsiteX7" fmla="*/ 244078 w 1464468"/>
                  <a:gd name="connsiteY7" fmla="*/ 0 h 1464468"/>
                  <a:gd name="connsiteX8" fmla="*/ 416967 w 1464468"/>
                  <a:gd name="connsiteY8" fmla="*/ 71189 h 1464468"/>
                  <a:gd name="connsiteX9" fmla="*/ 488156 w 1464468"/>
                  <a:gd name="connsiteY9" fmla="*/ 244078 h 1464468"/>
                  <a:gd name="connsiteX10" fmla="*/ 442392 w 1464468"/>
                  <a:gd name="connsiteY10" fmla="*/ 385440 h 1464468"/>
                  <a:gd name="connsiteX11" fmla="*/ 325438 w 1464468"/>
                  <a:gd name="connsiteY11" fmla="*/ 473918 h 1464468"/>
                  <a:gd name="connsiteX12" fmla="*/ 325438 w 1464468"/>
                  <a:gd name="connsiteY12" fmla="*/ 1139031 h 1464468"/>
                  <a:gd name="connsiteX13" fmla="*/ 373236 w 1464468"/>
                  <a:gd name="connsiteY13" fmla="*/ 1253951 h 1464468"/>
                  <a:gd name="connsiteX14" fmla="*/ 488156 w 1464468"/>
                  <a:gd name="connsiteY14" fmla="*/ 1301750 h 1464468"/>
                  <a:gd name="connsiteX15" fmla="*/ 603076 w 1464468"/>
                  <a:gd name="connsiteY15" fmla="*/ 1253951 h 1464468"/>
                  <a:gd name="connsiteX16" fmla="*/ 650875 w 1464468"/>
                  <a:gd name="connsiteY16" fmla="*/ 1139031 h 1464468"/>
                  <a:gd name="connsiteX17" fmla="*/ 650875 w 1464468"/>
                  <a:gd name="connsiteY17" fmla="*/ 325438 h 1464468"/>
                  <a:gd name="connsiteX18" fmla="*/ 746472 w 1464468"/>
                  <a:gd name="connsiteY18" fmla="*/ 95597 h 1464468"/>
                  <a:gd name="connsiteX19" fmla="*/ 976313 w 1464468"/>
                  <a:gd name="connsiteY19" fmla="*/ 0 h 1464468"/>
                  <a:gd name="connsiteX20" fmla="*/ 1206153 w 1464468"/>
                  <a:gd name="connsiteY20" fmla="*/ 95597 h 1464468"/>
                  <a:gd name="connsiteX21" fmla="*/ 1301750 w 1464468"/>
                  <a:gd name="connsiteY21" fmla="*/ 325438 h 1464468"/>
                  <a:gd name="connsiteX22" fmla="*/ 1301750 w 1464468"/>
                  <a:gd name="connsiteY22" fmla="*/ 990550 h 1464468"/>
                  <a:gd name="connsiteX23" fmla="*/ 1418704 w 1464468"/>
                  <a:gd name="connsiteY23" fmla="*/ 1079029 h 1464468"/>
                  <a:gd name="connsiteX24" fmla="*/ 1464469 w 1464468"/>
                  <a:gd name="connsiteY24" fmla="*/ 1220391 h 1464468"/>
                  <a:gd name="connsiteX25" fmla="*/ 1393279 w 1464468"/>
                  <a:gd name="connsiteY25" fmla="*/ 1393279 h 1464468"/>
                  <a:gd name="connsiteX26" fmla="*/ 1220391 w 1464468"/>
                  <a:gd name="connsiteY26" fmla="*/ 1464469 h 1464468"/>
                  <a:gd name="connsiteX27" fmla="*/ 1047502 w 1464468"/>
                  <a:gd name="connsiteY27" fmla="*/ 1393279 h 1464468"/>
                  <a:gd name="connsiteX28" fmla="*/ 976313 w 1464468"/>
                  <a:gd name="connsiteY28" fmla="*/ 1220391 h 1464468"/>
                  <a:gd name="connsiteX29" fmla="*/ 1022077 w 1464468"/>
                  <a:gd name="connsiteY29" fmla="*/ 1078012 h 1464468"/>
                  <a:gd name="connsiteX30" fmla="*/ 1139031 w 1464468"/>
                  <a:gd name="connsiteY30" fmla="*/ 990550 h 1464468"/>
                  <a:gd name="connsiteX31" fmla="*/ 1139031 w 1464468"/>
                  <a:gd name="connsiteY31" fmla="*/ 325438 h 1464468"/>
                  <a:gd name="connsiteX32" fmla="*/ 1091233 w 1464468"/>
                  <a:gd name="connsiteY32" fmla="*/ 210517 h 1464468"/>
                  <a:gd name="connsiteX33" fmla="*/ 976313 w 1464468"/>
                  <a:gd name="connsiteY33" fmla="*/ 162719 h 1464468"/>
                  <a:gd name="connsiteX34" fmla="*/ 861392 w 1464468"/>
                  <a:gd name="connsiteY34" fmla="*/ 210517 h 1464468"/>
                  <a:gd name="connsiteX35" fmla="*/ 813594 w 1464468"/>
                  <a:gd name="connsiteY35" fmla="*/ 325438 h 1464468"/>
                  <a:gd name="connsiteX36" fmla="*/ 813594 w 1464468"/>
                  <a:gd name="connsiteY36" fmla="*/ 1139031 h 1464468"/>
                  <a:gd name="connsiteX37" fmla="*/ 717997 w 1464468"/>
                  <a:gd name="connsiteY37" fmla="*/ 1368872 h 1464468"/>
                  <a:gd name="connsiteX38" fmla="*/ 488156 w 1464468"/>
                  <a:gd name="connsiteY38" fmla="*/ 1464469 h 1464468"/>
                  <a:gd name="connsiteX39" fmla="*/ 244078 w 1464468"/>
                  <a:gd name="connsiteY39" fmla="*/ 325438 h 1464468"/>
                  <a:gd name="connsiteX40" fmla="*/ 302047 w 1464468"/>
                  <a:gd name="connsiteY40" fmla="*/ 302047 h 1464468"/>
                  <a:gd name="connsiteX41" fmla="*/ 325438 w 1464468"/>
                  <a:gd name="connsiteY41" fmla="*/ 244078 h 1464468"/>
                  <a:gd name="connsiteX42" fmla="*/ 302047 w 1464468"/>
                  <a:gd name="connsiteY42" fmla="*/ 186110 h 1464468"/>
                  <a:gd name="connsiteX43" fmla="*/ 244078 w 1464468"/>
                  <a:gd name="connsiteY43" fmla="*/ 162719 h 1464468"/>
                  <a:gd name="connsiteX44" fmla="*/ 186110 w 1464468"/>
                  <a:gd name="connsiteY44" fmla="*/ 186110 h 1464468"/>
                  <a:gd name="connsiteX45" fmla="*/ 162719 w 1464468"/>
                  <a:gd name="connsiteY45" fmla="*/ 244078 h 1464468"/>
                  <a:gd name="connsiteX46" fmla="*/ 186110 w 1464468"/>
                  <a:gd name="connsiteY46" fmla="*/ 302047 h 1464468"/>
                  <a:gd name="connsiteX47" fmla="*/ 244078 w 1464468"/>
                  <a:gd name="connsiteY47" fmla="*/ 325438 h 1464468"/>
                  <a:gd name="connsiteX48" fmla="*/ 1220391 w 1464468"/>
                  <a:gd name="connsiteY48" fmla="*/ 1301750 h 1464468"/>
                  <a:gd name="connsiteX49" fmla="*/ 1278359 w 1464468"/>
                  <a:gd name="connsiteY49" fmla="*/ 1278359 h 1464468"/>
                  <a:gd name="connsiteX50" fmla="*/ 1301750 w 1464468"/>
                  <a:gd name="connsiteY50" fmla="*/ 1220391 h 1464468"/>
                  <a:gd name="connsiteX51" fmla="*/ 1278359 w 1464468"/>
                  <a:gd name="connsiteY51" fmla="*/ 1162422 h 1464468"/>
                  <a:gd name="connsiteX52" fmla="*/ 1220391 w 1464468"/>
                  <a:gd name="connsiteY52" fmla="*/ 1139031 h 1464468"/>
                  <a:gd name="connsiteX53" fmla="*/ 1162422 w 1464468"/>
                  <a:gd name="connsiteY53" fmla="*/ 1162422 h 1464468"/>
                  <a:gd name="connsiteX54" fmla="*/ 1139031 w 1464468"/>
                  <a:gd name="connsiteY54" fmla="*/ 1220391 h 1464468"/>
                  <a:gd name="connsiteX55" fmla="*/ 1162422 w 1464468"/>
                  <a:gd name="connsiteY55" fmla="*/ 1278359 h 1464468"/>
                  <a:gd name="connsiteX56" fmla="*/ 1220391 w 1464468"/>
                  <a:gd name="connsiteY56" fmla="*/ 1301750 h 146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64468" h="1464468">
                    <a:moveTo>
                      <a:pt x="488156" y="1464469"/>
                    </a:moveTo>
                    <a:cubicBezTo>
                      <a:pt x="398661" y="1464469"/>
                      <a:pt x="322047" y="1432602"/>
                      <a:pt x="258316" y="1368872"/>
                    </a:cubicBezTo>
                    <a:cubicBezTo>
                      <a:pt x="194585" y="1305141"/>
                      <a:pt x="162719" y="1228527"/>
                      <a:pt x="162719" y="1139031"/>
                    </a:cubicBezTo>
                    <a:lnTo>
                      <a:pt x="162719" y="473918"/>
                    </a:lnTo>
                    <a:cubicBezTo>
                      <a:pt x="115260" y="456290"/>
                      <a:pt x="76274" y="426797"/>
                      <a:pt x="45765" y="385440"/>
                    </a:cubicBezTo>
                    <a:cubicBezTo>
                      <a:pt x="15255" y="344083"/>
                      <a:pt x="0" y="296962"/>
                      <a:pt x="0" y="244078"/>
                    </a:cubicBezTo>
                    <a:cubicBezTo>
                      <a:pt x="0" y="176279"/>
                      <a:pt x="23731" y="118648"/>
                      <a:pt x="71189" y="71189"/>
                    </a:cubicBezTo>
                    <a:cubicBezTo>
                      <a:pt x="118648" y="23730"/>
                      <a:pt x="176279" y="0"/>
                      <a:pt x="244078" y="0"/>
                    </a:cubicBezTo>
                    <a:cubicBezTo>
                      <a:pt x="311877" y="0"/>
                      <a:pt x="369508" y="23730"/>
                      <a:pt x="416967" y="71189"/>
                    </a:cubicBezTo>
                    <a:cubicBezTo>
                      <a:pt x="464426" y="118648"/>
                      <a:pt x="488156" y="176279"/>
                      <a:pt x="488156" y="244078"/>
                    </a:cubicBezTo>
                    <a:cubicBezTo>
                      <a:pt x="488156" y="296962"/>
                      <a:pt x="472901" y="344083"/>
                      <a:pt x="442392" y="385440"/>
                    </a:cubicBezTo>
                    <a:cubicBezTo>
                      <a:pt x="411882" y="426797"/>
                      <a:pt x="372896" y="456290"/>
                      <a:pt x="325438" y="473918"/>
                    </a:cubicBezTo>
                    <a:lnTo>
                      <a:pt x="325438" y="1139031"/>
                    </a:lnTo>
                    <a:cubicBezTo>
                      <a:pt x="325438" y="1183779"/>
                      <a:pt x="341370" y="1222085"/>
                      <a:pt x="373236" y="1253951"/>
                    </a:cubicBezTo>
                    <a:cubicBezTo>
                      <a:pt x="405103" y="1285818"/>
                      <a:pt x="443409" y="1301750"/>
                      <a:pt x="488156" y="1301750"/>
                    </a:cubicBezTo>
                    <a:cubicBezTo>
                      <a:pt x="532904" y="1301750"/>
                      <a:pt x="571210" y="1285818"/>
                      <a:pt x="603076" y="1253951"/>
                    </a:cubicBezTo>
                    <a:cubicBezTo>
                      <a:pt x="634943" y="1222085"/>
                      <a:pt x="650875" y="1183779"/>
                      <a:pt x="650875" y="1139031"/>
                    </a:cubicBezTo>
                    <a:lnTo>
                      <a:pt x="650875" y="325438"/>
                    </a:lnTo>
                    <a:cubicBezTo>
                      <a:pt x="650875" y="235942"/>
                      <a:pt x="682741" y="159328"/>
                      <a:pt x="746472" y="95597"/>
                    </a:cubicBezTo>
                    <a:cubicBezTo>
                      <a:pt x="810203" y="31866"/>
                      <a:pt x="886817" y="0"/>
                      <a:pt x="976313" y="0"/>
                    </a:cubicBezTo>
                    <a:cubicBezTo>
                      <a:pt x="1065808" y="0"/>
                      <a:pt x="1142422" y="31866"/>
                      <a:pt x="1206153" y="95597"/>
                    </a:cubicBezTo>
                    <a:cubicBezTo>
                      <a:pt x="1269884" y="159328"/>
                      <a:pt x="1301750" y="235942"/>
                      <a:pt x="1301750" y="325438"/>
                    </a:cubicBezTo>
                    <a:lnTo>
                      <a:pt x="1301750" y="990550"/>
                    </a:lnTo>
                    <a:cubicBezTo>
                      <a:pt x="1349209" y="1008179"/>
                      <a:pt x="1388194" y="1037672"/>
                      <a:pt x="1418704" y="1079029"/>
                    </a:cubicBezTo>
                    <a:cubicBezTo>
                      <a:pt x="1449214" y="1120386"/>
                      <a:pt x="1464469" y="1167507"/>
                      <a:pt x="1464469" y="1220391"/>
                    </a:cubicBezTo>
                    <a:cubicBezTo>
                      <a:pt x="1464469" y="1288189"/>
                      <a:pt x="1440738" y="1345820"/>
                      <a:pt x="1393279" y="1393279"/>
                    </a:cubicBezTo>
                    <a:cubicBezTo>
                      <a:pt x="1345820" y="1440738"/>
                      <a:pt x="1288190" y="1464469"/>
                      <a:pt x="1220391" y="1464469"/>
                    </a:cubicBezTo>
                    <a:cubicBezTo>
                      <a:pt x="1152592" y="1464469"/>
                      <a:pt x="1094961" y="1440738"/>
                      <a:pt x="1047502" y="1393279"/>
                    </a:cubicBezTo>
                    <a:cubicBezTo>
                      <a:pt x="1000043" y="1345820"/>
                      <a:pt x="976313" y="1288189"/>
                      <a:pt x="976313" y="1220391"/>
                    </a:cubicBezTo>
                    <a:cubicBezTo>
                      <a:pt x="976313" y="1167507"/>
                      <a:pt x="991567" y="1120048"/>
                      <a:pt x="1022077" y="1078012"/>
                    </a:cubicBezTo>
                    <a:cubicBezTo>
                      <a:pt x="1052587" y="1035975"/>
                      <a:pt x="1091572" y="1006822"/>
                      <a:pt x="1139031" y="990550"/>
                    </a:cubicBezTo>
                    <a:lnTo>
                      <a:pt x="1139031" y="325438"/>
                    </a:lnTo>
                    <a:cubicBezTo>
                      <a:pt x="1139031" y="280690"/>
                      <a:pt x="1123099" y="242384"/>
                      <a:pt x="1091233" y="210517"/>
                    </a:cubicBezTo>
                    <a:cubicBezTo>
                      <a:pt x="1059366" y="178651"/>
                      <a:pt x="1021060" y="162719"/>
                      <a:pt x="976313" y="162719"/>
                    </a:cubicBezTo>
                    <a:cubicBezTo>
                      <a:pt x="931565" y="162719"/>
                      <a:pt x="893259" y="178651"/>
                      <a:pt x="861392" y="210517"/>
                    </a:cubicBezTo>
                    <a:cubicBezTo>
                      <a:pt x="829526" y="242384"/>
                      <a:pt x="813594" y="280690"/>
                      <a:pt x="813594" y="325438"/>
                    </a:cubicBezTo>
                    <a:lnTo>
                      <a:pt x="813594" y="1139031"/>
                    </a:lnTo>
                    <a:cubicBezTo>
                      <a:pt x="813594" y="1228527"/>
                      <a:pt x="781727" y="1305141"/>
                      <a:pt x="717997" y="1368872"/>
                    </a:cubicBezTo>
                    <a:cubicBezTo>
                      <a:pt x="654266" y="1432602"/>
                      <a:pt x="577652" y="1464469"/>
                      <a:pt x="488156" y="1464469"/>
                    </a:cubicBezTo>
                    <a:close/>
                    <a:moveTo>
                      <a:pt x="244078" y="325438"/>
                    </a:moveTo>
                    <a:cubicBezTo>
                      <a:pt x="267129" y="325438"/>
                      <a:pt x="286452" y="317641"/>
                      <a:pt x="302047" y="302047"/>
                    </a:cubicBezTo>
                    <a:cubicBezTo>
                      <a:pt x="317641" y="286452"/>
                      <a:pt x="325438" y="267129"/>
                      <a:pt x="325438" y="244078"/>
                    </a:cubicBezTo>
                    <a:cubicBezTo>
                      <a:pt x="325438" y="221027"/>
                      <a:pt x="317641" y="201704"/>
                      <a:pt x="302047" y="186110"/>
                    </a:cubicBezTo>
                    <a:cubicBezTo>
                      <a:pt x="286452" y="170515"/>
                      <a:pt x="267129" y="162719"/>
                      <a:pt x="244078" y="162719"/>
                    </a:cubicBezTo>
                    <a:cubicBezTo>
                      <a:pt x="221027" y="162719"/>
                      <a:pt x="201704" y="170515"/>
                      <a:pt x="186110" y="186110"/>
                    </a:cubicBezTo>
                    <a:cubicBezTo>
                      <a:pt x="170515" y="201704"/>
                      <a:pt x="162719" y="221027"/>
                      <a:pt x="162719" y="244078"/>
                    </a:cubicBezTo>
                    <a:cubicBezTo>
                      <a:pt x="162719" y="267129"/>
                      <a:pt x="170515" y="286452"/>
                      <a:pt x="186110" y="302047"/>
                    </a:cubicBezTo>
                    <a:cubicBezTo>
                      <a:pt x="201704" y="317641"/>
                      <a:pt x="221027" y="325438"/>
                      <a:pt x="244078" y="325438"/>
                    </a:cubicBezTo>
                    <a:close/>
                    <a:moveTo>
                      <a:pt x="1220391" y="1301750"/>
                    </a:moveTo>
                    <a:cubicBezTo>
                      <a:pt x="1243442" y="1301750"/>
                      <a:pt x="1262765" y="1293954"/>
                      <a:pt x="1278359" y="1278359"/>
                    </a:cubicBezTo>
                    <a:cubicBezTo>
                      <a:pt x="1293954" y="1262765"/>
                      <a:pt x="1301750" y="1243442"/>
                      <a:pt x="1301750" y="1220391"/>
                    </a:cubicBezTo>
                    <a:cubicBezTo>
                      <a:pt x="1301750" y="1197340"/>
                      <a:pt x="1293954" y="1178017"/>
                      <a:pt x="1278359" y="1162422"/>
                    </a:cubicBezTo>
                    <a:cubicBezTo>
                      <a:pt x="1262765" y="1146828"/>
                      <a:pt x="1243442" y="1139031"/>
                      <a:pt x="1220391" y="1139031"/>
                    </a:cubicBezTo>
                    <a:cubicBezTo>
                      <a:pt x="1197340" y="1139031"/>
                      <a:pt x="1178017" y="1146828"/>
                      <a:pt x="1162422" y="1162422"/>
                    </a:cubicBezTo>
                    <a:cubicBezTo>
                      <a:pt x="1146828" y="1178017"/>
                      <a:pt x="1139031" y="1197340"/>
                      <a:pt x="1139031" y="1220391"/>
                    </a:cubicBezTo>
                    <a:cubicBezTo>
                      <a:pt x="1139031" y="1243442"/>
                      <a:pt x="1146828" y="1262765"/>
                      <a:pt x="1162422" y="1278359"/>
                    </a:cubicBezTo>
                    <a:cubicBezTo>
                      <a:pt x="1178017" y="1293954"/>
                      <a:pt x="1197340" y="1301750"/>
                      <a:pt x="1220391" y="130175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E155C1A-E544-A5DD-D14D-C6F8A74B6BFE}"/>
                </a:ext>
              </a:extLst>
            </p:cNvPr>
            <p:cNvGrpSpPr/>
            <p:nvPr/>
          </p:nvGrpSpPr>
          <p:grpSpPr>
            <a:xfrm>
              <a:off x="9632277" y="1659702"/>
              <a:ext cx="424401" cy="428956"/>
              <a:chOff x="745074" y="-658411"/>
              <a:chExt cx="723074" cy="723074"/>
            </a:xfrm>
          </p:grpSpPr>
          <p:sp>
            <p:nvSpPr>
              <p:cNvPr id="75" name="그래픽 71">
                <a:extLst>
                  <a:ext uri="{FF2B5EF4-FFF2-40B4-BE49-F238E27FC236}">
                    <a16:creationId xmlns:a16="http://schemas.microsoft.com/office/drawing/2014/main" id="{B4429511-2F44-F1B4-BA26-2EE2863BC369}"/>
                  </a:ext>
                </a:extLst>
              </p:cNvPr>
              <p:cNvSpPr/>
              <p:nvPr/>
            </p:nvSpPr>
            <p:spPr>
              <a:xfrm>
                <a:off x="836597" y="-556059"/>
                <a:ext cx="540027" cy="515480"/>
              </a:xfrm>
              <a:custGeom>
                <a:avLst/>
                <a:gdLst>
                  <a:gd name="connsiteX0" fmla="*/ 657543 w 1903412"/>
                  <a:gd name="connsiteY0" fmla="*/ 1816894 h 1816893"/>
                  <a:gd name="connsiteX1" fmla="*/ 493157 w 1903412"/>
                  <a:gd name="connsiteY1" fmla="*/ 1540034 h 1816893"/>
                  <a:gd name="connsiteX2" fmla="*/ 181689 w 1903412"/>
                  <a:gd name="connsiteY2" fmla="*/ 1470819 h 1816893"/>
                  <a:gd name="connsiteX3" fmla="*/ 211971 w 1903412"/>
                  <a:gd name="connsiteY3" fmla="*/ 1150699 h 1816893"/>
                  <a:gd name="connsiteX4" fmla="*/ 0 w 1903412"/>
                  <a:gd name="connsiteY4" fmla="*/ 908447 h 1816893"/>
                  <a:gd name="connsiteX5" fmla="*/ 211971 w 1903412"/>
                  <a:gd name="connsiteY5" fmla="*/ 666194 h 1816893"/>
                  <a:gd name="connsiteX6" fmla="*/ 181689 w 1903412"/>
                  <a:gd name="connsiteY6" fmla="*/ 346075 h 1816893"/>
                  <a:gd name="connsiteX7" fmla="*/ 493157 w 1903412"/>
                  <a:gd name="connsiteY7" fmla="*/ 276860 h 1816893"/>
                  <a:gd name="connsiteX8" fmla="*/ 657543 w 1903412"/>
                  <a:gd name="connsiteY8" fmla="*/ 0 h 1816893"/>
                  <a:gd name="connsiteX9" fmla="*/ 951706 w 1903412"/>
                  <a:gd name="connsiteY9" fmla="*/ 125452 h 1816893"/>
                  <a:gd name="connsiteX10" fmla="*/ 1245870 w 1903412"/>
                  <a:gd name="connsiteY10" fmla="*/ 0 h 1816893"/>
                  <a:gd name="connsiteX11" fmla="*/ 1410256 w 1903412"/>
                  <a:gd name="connsiteY11" fmla="*/ 276860 h 1816893"/>
                  <a:gd name="connsiteX12" fmla="*/ 1721723 w 1903412"/>
                  <a:gd name="connsiteY12" fmla="*/ 346075 h 1816893"/>
                  <a:gd name="connsiteX13" fmla="*/ 1691442 w 1903412"/>
                  <a:gd name="connsiteY13" fmla="*/ 666194 h 1816893"/>
                  <a:gd name="connsiteX14" fmla="*/ 1903413 w 1903412"/>
                  <a:gd name="connsiteY14" fmla="*/ 908447 h 1816893"/>
                  <a:gd name="connsiteX15" fmla="*/ 1691442 w 1903412"/>
                  <a:gd name="connsiteY15" fmla="*/ 1150699 h 1816893"/>
                  <a:gd name="connsiteX16" fmla="*/ 1721723 w 1903412"/>
                  <a:gd name="connsiteY16" fmla="*/ 1470819 h 1816893"/>
                  <a:gd name="connsiteX17" fmla="*/ 1410256 w 1903412"/>
                  <a:gd name="connsiteY17" fmla="*/ 1540034 h 1816893"/>
                  <a:gd name="connsiteX18" fmla="*/ 1245870 w 1903412"/>
                  <a:gd name="connsiteY18" fmla="*/ 1816894 h 1816893"/>
                  <a:gd name="connsiteX19" fmla="*/ 951706 w 1903412"/>
                  <a:gd name="connsiteY19" fmla="*/ 1691442 h 1816893"/>
                  <a:gd name="connsiteX20" fmla="*/ 657543 w 1903412"/>
                  <a:gd name="connsiteY20" fmla="*/ 1816894 h 1816893"/>
                  <a:gd name="connsiteX21" fmla="*/ 731083 w 1903412"/>
                  <a:gd name="connsiteY21" fmla="*/ 1596271 h 1816893"/>
                  <a:gd name="connsiteX22" fmla="*/ 951706 w 1903412"/>
                  <a:gd name="connsiteY22" fmla="*/ 1501100 h 1816893"/>
                  <a:gd name="connsiteX23" fmla="*/ 1176655 w 1903412"/>
                  <a:gd name="connsiteY23" fmla="*/ 1596271 h 1816893"/>
                  <a:gd name="connsiteX24" fmla="*/ 1297781 w 1903412"/>
                  <a:gd name="connsiteY24" fmla="*/ 1388626 h 1816893"/>
                  <a:gd name="connsiteX25" fmla="*/ 1535708 w 1903412"/>
                  <a:gd name="connsiteY25" fmla="*/ 1332389 h 1816893"/>
                  <a:gd name="connsiteX26" fmla="*/ 1514078 w 1903412"/>
                  <a:gd name="connsiteY26" fmla="*/ 1090136 h 1816893"/>
                  <a:gd name="connsiteX27" fmla="*/ 1674138 w 1903412"/>
                  <a:gd name="connsiteY27" fmla="*/ 908447 h 1816893"/>
                  <a:gd name="connsiteX28" fmla="*/ 1514078 w 1903412"/>
                  <a:gd name="connsiteY28" fmla="*/ 722432 h 1816893"/>
                  <a:gd name="connsiteX29" fmla="*/ 1535708 w 1903412"/>
                  <a:gd name="connsiteY29" fmla="*/ 480179 h 1816893"/>
                  <a:gd name="connsiteX30" fmla="*/ 1297781 w 1903412"/>
                  <a:gd name="connsiteY30" fmla="*/ 428268 h 1816893"/>
                  <a:gd name="connsiteX31" fmla="*/ 1172329 w 1903412"/>
                  <a:gd name="connsiteY31" fmla="*/ 220623 h 1816893"/>
                  <a:gd name="connsiteX32" fmla="*/ 951706 w 1903412"/>
                  <a:gd name="connsiteY32" fmla="*/ 315793 h 1816893"/>
                  <a:gd name="connsiteX33" fmla="*/ 726758 w 1903412"/>
                  <a:gd name="connsiteY33" fmla="*/ 220623 h 1816893"/>
                  <a:gd name="connsiteX34" fmla="*/ 605631 w 1903412"/>
                  <a:gd name="connsiteY34" fmla="*/ 428268 h 1816893"/>
                  <a:gd name="connsiteX35" fmla="*/ 367705 w 1903412"/>
                  <a:gd name="connsiteY35" fmla="*/ 480179 h 1816893"/>
                  <a:gd name="connsiteX36" fmla="*/ 389334 w 1903412"/>
                  <a:gd name="connsiteY36" fmla="*/ 722432 h 1816893"/>
                  <a:gd name="connsiteX37" fmla="*/ 229275 w 1903412"/>
                  <a:gd name="connsiteY37" fmla="*/ 908447 h 1816893"/>
                  <a:gd name="connsiteX38" fmla="*/ 389334 w 1903412"/>
                  <a:gd name="connsiteY38" fmla="*/ 1090136 h 1816893"/>
                  <a:gd name="connsiteX39" fmla="*/ 367705 w 1903412"/>
                  <a:gd name="connsiteY39" fmla="*/ 1336715 h 1816893"/>
                  <a:gd name="connsiteX40" fmla="*/ 605631 w 1903412"/>
                  <a:gd name="connsiteY40" fmla="*/ 1388626 h 1816893"/>
                  <a:gd name="connsiteX41" fmla="*/ 731083 w 1903412"/>
                  <a:gd name="connsiteY41" fmla="*/ 1596271 h 1816893"/>
                  <a:gd name="connsiteX42" fmla="*/ 951706 w 1903412"/>
                  <a:gd name="connsiteY42" fmla="*/ 1341041 h 1816893"/>
                  <a:gd name="connsiteX43" fmla="*/ 1013351 w 1903412"/>
                  <a:gd name="connsiteY43" fmla="*/ 1316167 h 1816893"/>
                  <a:gd name="connsiteX44" fmla="*/ 1038225 w 1903412"/>
                  <a:gd name="connsiteY44" fmla="*/ 1254522 h 1816893"/>
                  <a:gd name="connsiteX45" fmla="*/ 1013351 w 1903412"/>
                  <a:gd name="connsiteY45" fmla="*/ 1192877 h 1816893"/>
                  <a:gd name="connsiteX46" fmla="*/ 951706 w 1903412"/>
                  <a:gd name="connsiteY46" fmla="*/ 1168003 h 1816893"/>
                  <a:gd name="connsiteX47" fmla="*/ 890062 w 1903412"/>
                  <a:gd name="connsiteY47" fmla="*/ 1192877 h 1816893"/>
                  <a:gd name="connsiteX48" fmla="*/ 865188 w 1903412"/>
                  <a:gd name="connsiteY48" fmla="*/ 1254522 h 1816893"/>
                  <a:gd name="connsiteX49" fmla="*/ 890062 w 1903412"/>
                  <a:gd name="connsiteY49" fmla="*/ 1316167 h 1816893"/>
                  <a:gd name="connsiteX50" fmla="*/ 951706 w 1903412"/>
                  <a:gd name="connsiteY50" fmla="*/ 1341041 h 1816893"/>
                  <a:gd name="connsiteX51" fmla="*/ 865188 w 1903412"/>
                  <a:gd name="connsiteY51" fmla="*/ 994966 h 1816893"/>
                  <a:gd name="connsiteX52" fmla="*/ 1038225 w 1903412"/>
                  <a:gd name="connsiteY52" fmla="*/ 994966 h 1816893"/>
                  <a:gd name="connsiteX53" fmla="*/ 1038225 w 1903412"/>
                  <a:gd name="connsiteY53" fmla="*/ 475853 h 1816893"/>
                  <a:gd name="connsiteX54" fmla="*/ 865188 w 1903412"/>
                  <a:gd name="connsiteY54" fmla="*/ 475853 h 1816893"/>
                  <a:gd name="connsiteX55" fmla="*/ 865188 w 1903412"/>
                  <a:gd name="connsiteY55" fmla="*/ 994966 h 1816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903412" h="1816893">
                    <a:moveTo>
                      <a:pt x="657543" y="1816894"/>
                    </a:moveTo>
                    <a:lnTo>
                      <a:pt x="493157" y="1540034"/>
                    </a:lnTo>
                    <a:lnTo>
                      <a:pt x="181689" y="1470819"/>
                    </a:lnTo>
                    <a:lnTo>
                      <a:pt x="211971" y="1150699"/>
                    </a:lnTo>
                    <a:lnTo>
                      <a:pt x="0" y="908447"/>
                    </a:lnTo>
                    <a:lnTo>
                      <a:pt x="211971" y="666194"/>
                    </a:lnTo>
                    <a:lnTo>
                      <a:pt x="181689" y="346075"/>
                    </a:lnTo>
                    <a:lnTo>
                      <a:pt x="493157" y="276860"/>
                    </a:lnTo>
                    <a:lnTo>
                      <a:pt x="657543" y="0"/>
                    </a:lnTo>
                    <a:lnTo>
                      <a:pt x="951706" y="125452"/>
                    </a:lnTo>
                    <a:lnTo>
                      <a:pt x="1245870" y="0"/>
                    </a:lnTo>
                    <a:lnTo>
                      <a:pt x="1410256" y="276860"/>
                    </a:lnTo>
                    <a:lnTo>
                      <a:pt x="1721723" y="346075"/>
                    </a:lnTo>
                    <a:lnTo>
                      <a:pt x="1691442" y="666194"/>
                    </a:lnTo>
                    <a:lnTo>
                      <a:pt x="1903413" y="908447"/>
                    </a:lnTo>
                    <a:lnTo>
                      <a:pt x="1691442" y="1150699"/>
                    </a:lnTo>
                    <a:lnTo>
                      <a:pt x="1721723" y="1470819"/>
                    </a:lnTo>
                    <a:lnTo>
                      <a:pt x="1410256" y="1540034"/>
                    </a:lnTo>
                    <a:lnTo>
                      <a:pt x="1245870" y="1816894"/>
                    </a:lnTo>
                    <a:lnTo>
                      <a:pt x="951706" y="1691442"/>
                    </a:lnTo>
                    <a:lnTo>
                      <a:pt x="657543" y="1816894"/>
                    </a:lnTo>
                    <a:close/>
                    <a:moveTo>
                      <a:pt x="731083" y="1596271"/>
                    </a:moveTo>
                    <a:lnTo>
                      <a:pt x="951706" y="1501100"/>
                    </a:lnTo>
                    <a:lnTo>
                      <a:pt x="1176655" y="1596271"/>
                    </a:lnTo>
                    <a:lnTo>
                      <a:pt x="1297781" y="1388626"/>
                    </a:lnTo>
                    <a:lnTo>
                      <a:pt x="1535708" y="1332389"/>
                    </a:lnTo>
                    <a:lnTo>
                      <a:pt x="1514078" y="1090136"/>
                    </a:lnTo>
                    <a:lnTo>
                      <a:pt x="1674138" y="908447"/>
                    </a:lnTo>
                    <a:lnTo>
                      <a:pt x="1514078" y="722432"/>
                    </a:lnTo>
                    <a:lnTo>
                      <a:pt x="1535708" y="480179"/>
                    </a:lnTo>
                    <a:lnTo>
                      <a:pt x="1297781" y="428268"/>
                    </a:lnTo>
                    <a:lnTo>
                      <a:pt x="1172329" y="220623"/>
                    </a:lnTo>
                    <a:lnTo>
                      <a:pt x="951706" y="315793"/>
                    </a:lnTo>
                    <a:lnTo>
                      <a:pt x="726758" y="220623"/>
                    </a:lnTo>
                    <a:lnTo>
                      <a:pt x="605631" y="428268"/>
                    </a:lnTo>
                    <a:lnTo>
                      <a:pt x="367705" y="480179"/>
                    </a:lnTo>
                    <a:lnTo>
                      <a:pt x="389334" y="722432"/>
                    </a:lnTo>
                    <a:lnTo>
                      <a:pt x="229275" y="908447"/>
                    </a:lnTo>
                    <a:lnTo>
                      <a:pt x="389334" y="1090136"/>
                    </a:lnTo>
                    <a:lnTo>
                      <a:pt x="367705" y="1336715"/>
                    </a:lnTo>
                    <a:lnTo>
                      <a:pt x="605631" y="1388626"/>
                    </a:lnTo>
                    <a:lnTo>
                      <a:pt x="731083" y="1596271"/>
                    </a:lnTo>
                    <a:close/>
                    <a:moveTo>
                      <a:pt x="951706" y="1341041"/>
                    </a:moveTo>
                    <a:cubicBezTo>
                      <a:pt x="976219" y="1341041"/>
                      <a:pt x="996767" y="1332750"/>
                      <a:pt x="1013351" y="1316167"/>
                    </a:cubicBezTo>
                    <a:cubicBezTo>
                      <a:pt x="1029934" y="1299583"/>
                      <a:pt x="1038225" y="1279035"/>
                      <a:pt x="1038225" y="1254522"/>
                    </a:cubicBezTo>
                    <a:cubicBezTo>
                      <a:pt x="1038225" y="1230009"/>
                      <a:pt x="1029934" y="1209461"/>
                      <a:pt x="1013351" y="1192877"/>
                    </a:cubicBezTo>
                    <a:cubicBezTo>
                      <a:pt x="996767" y="1176294"/>
                      <a:pt x="976219" y="1168003"/>
                      <a:pt x="951706" y="1168003"/>
                    </a:cubicBezTo>
                    <a:cubicBezTo>
                      <a:pt x="927193" y="1168003"/>
                      <a:pt x="906645" y="1176294"/>
                      <a:pt x="890062" y="1192877"/>
                    </a:cubicBezTo>
                    <a:cubicBezTo>
                      <a:pt x="873478" y="1209461"/>
                      <a:pt x="865188" y="1230009"/>
                      <a:pt x="865188" y="1254522"/>
                    </a:cubicBezTo>
                    <a:cubicBezTo>
                      <a:pt x="865188" y="1279035"/>
                      <a:pt x="873478" y="1299583"/>
                      <a:pt x="890062" y="1316167"/>
                    </a:cubicBezTo>
                    <a:cubicBezTo>
                      <a:pt x="906645" y="1332750"/>
                      <a:pt x="927193" y="1341041"/>
                      <a:pt x="951706" y="1341041"/>
                    </a:cubicBezTo>
                    <a:close/>
                    <a:moveTo>
                      <a:pt x="865188" y="994966"/>
                    </a:moveTo>
                    <a:lnTo>
                      <a:pt x="1038225" y="994966"/>
                    </a:lnTo>
                    <a:lnTo>
                      <a:pt x="1038225" y="475853"/>
                    </a:lnTo>
                    <a:lnTo>
                      <a:pt x="865188" y="475853"/>
                    </a:lnTo>
                    <a:lnTo>
                      <a:pt x="865188" y="994966"/>
                    </a:lnTo>
                    <a:close/>
                  </a:path>
                </a:pathLst>
              </a:custGeom>
              <a:solidFill>
                <a:srgbClr val="FFC000"/>
              </a:solidFill>
              <a:ln w="2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pic>
            <p:nvPicPr>
              <p:cNvPr id="77" name="Image 6" descr="preencoded.png">
                <a:extLst>
                  <a:ext uri="{FF2B5EF4-FFF2-40B4-BE49-F238E27FC236}">
                    <a16:creationId xmlns:a16="http://schemas.microsoft.com/office/drawing/2014/main" id="{FEEE2D8B-10CC-3074-EB40-00176ED9F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074" y="-658411"/>
                <a:ext cx="723074" cy="723074"/>
              </a:xfrm>
              <a:prstGeom prst="rect">
                <a:avLst/>
              </a:prstGeom>
            </p:spPr>
          </p:pic>
        </p:grp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10A07C5-0DF8-849B-EE63-3C2A3D2DECD5}"/>
                </a:ext>
              </a:extLst>
            </p:cNvPr>
            <p:cNvCxnSpPr>
              <a:cxnSpLocks/>
            </p:cNvCxnSpPr>
            <p:nvPr/>
          </p:nvCxnSpPr>
          <p:spPr>
            <a:xfrm>
              <a:off x="809625" y="2451100"/>
              <a:ext cx="1790700" cy="0"/>
            </a:xfrm>
            <a:prstGeom prst="line">
              <a:avLst/>
            </a:prstGeom>
            <a:ln w="28575">
              <a:solidFill>
                <a:srgbClr val="FFA5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Image 5" descr="preencoded.png">
              <a:extLst>
                <a:ext uri="{FF2B5EF4-FFF2-40B4-BE49-F238E27FC236}">
                  <a16:creationId xmlns:a16="http://schemas.microsoft.com/office/drawing/2014/main" id="{B8C73050-6CE4-0F01-28E0-A1DDD28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947973" y="2764682"/>
              <a:ext cx="5041658" cy="2000250"/>
            </a:xfrm>
            <a:prstGeom prst="rect">
              <a:avLst/>
            </a:prstGeom>
          </p:spPr>
        </p:pic>
        <p:sp>
          <p:nvSpPr>
            <p:cNvPr id="91" name="Text 8">
              <a:extLst>
                <a:ext uri="{FF2B5EF4-FFF2-40B4-BE49-F238E27FC236}">
                  <a16:creationId xmlns:a16="http://schemas.microsoft.com/office/drawing/2014/main" id="{3483F0F1-8084-2987-5A8E-22D0E321506D}"/>
                </a:ext>
              </a:extLst>
            </p:cNvPr>
            <p:cNvSpPr/>
            <p:nvPr/>
          </p:nvSpPr>
          <p:spPr>
            <a:xfrm>
              <a:off x="4179497" y="1714468"/>
              <a:ext cx="1085850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탐지 엔진</a:t>
              </a:r>
              <a:endParaRPr lang="en-US" sz="1800" dirty="0"/>
            </a:p>
          </p:txBody>
        </p:sp>
        <p:sp>
          <p:nvSpPr>
            <p:cNvPr id="92" name="Text 9">
              <a:extLst>
                <a:ext uri="{FF2B5EF4-FFF2-40B4-BE49-F238E27FC236}">
                  <a16:creationId xmlns:a16="http://schemas.microsoft.com/office/drawing/2014/main" id="{C02F0265-7137-C974-0F88-47AB27E71454}"/>
                </a:ext>
              </a:extLst>
            </p:cNvPr>
            <p:cNvSpPr/>
            <p:nvPr/>
          </p:nvSpPr>
          <p:spPr>
            <a:xfrm>
              <a:off x="3940274" y="3887428"/>
              <a:ext cx="1068661" cy="29261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440"/>
                </a:lnSpc>
                <a:buNone/>
              </a:pPr>
              <a:r>
                <a:rPr lang="en-US" sz="1600" b="1" dirty="0">
                  <a:solidFill>
                    <a:srgbClr val="FFFFFF"/>
                  </a:solidFill>
                  <a:highlight>
                    <a:srgbClr val="FFA500"/>
                  </a:highlight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Suricata</a:t>
              </a:r>
              <a:endParaRPr lang="en-US" sz="1600" dirty="0"/>
            </a:p>
          </p:txBody>
        </p:sp>
        <p:sp>
          <p:nvSpPr>
            <p:cNvPr id="93" name="Text 10">
              <a:extLst>
                <a:ext uri="{FF2B5EF4-FFF2-40B4-BE49-F238E27FC236}">
                  <a16:creationId xmlns:a16="http://schemas.microsoft.com/office/drawing/2014/main" id="{9836D1BD-5564-726F-8A4C-574E561B043F}"/>
                </a:ext>
              </a:extLst>
            </p:cNvPr>
            <p:cNvSpPr/>
            <p:nvPr/>
          </p:nvSpPr>
          <p:spPr>
            <a:xfrm>
              <a:off x="4119007" y="4181591"/>
              <a:ext cx="69958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8.0</a:t>
              </a:r>
              <a:endParaRPr lang="en-US" sz="1200" dirty="0"/>
            </a:p>
          </p:txBody>
        </p:sp>
        <p:pic>
          <p:nvPicPr>
            <p:cNvPr id="110" name="Image 5" descr="preencoded.png">
              <a:extLst>
                <a:ext uri="{FF2B5EF4-FFF2-40B4-BE49-F238E27FC236}">
                  <a16:creationId xmlns:a16="http://schemas.microsoft.com/office/drawing/2014/main" id="{1BA8F0ED-A775-4D43-D4A4-AF71C7954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882569" y="2764682"/>
              <a:ext cx="5041658" cy="2000250"/>
            </a:xfrm>
            <a:prstGeom prst="rect">
              <a:avLst/>
            </a:prstGeom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31E95CF-84B3-7DF0-E0C7-C499FC763E6C}"/>
                </a:ext>
              </a:extLst>
            </p:cNvPr>
            <p:cNvGrpSpPr/>
            <p:nvPr/>
          </p:nvGrpSpPr>
          <p:grpSpPr>
            <a:xfrm>
              <a:off x="3654059" y="1633744"/>
              <a:ext cx="425551" cy="425551"/>
              <a:chOff x="3415158" y="-671886"/>
              <a:chExt cx="723073" cy="723073"/>
            </a:xfrm>
          </p:grpSpPr>
          <p:pic>
            <p:nvPicPr>
              <p:cNvPr id="96" name="Image 8" descr="preencoded.png">
                <a:extLst>
                  <a:ext uri="{FF2B5EF4-FFF2-40B4-BE49-F238E27FC236}">
                    <a16:creationId xmlns:a16="http://schemas.microsoft.com/office/drawing/2014/main" id="{90A642CC-74EF-4773-D88A-F5F44C7F5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5158" y="-671886"/>
                <a:ext cx="723073" cy="723073"/>
              </a:xfrm>
              <a:prstGeom prst="rect">
                <a:avLst/>
              </a:prstGeom>
            </p:spPr>
          </p:pic>
          <p:sp>
            <p:nvSpPr>
              <p:cNvPr id="97" name="그래픽 81">
                <a:extLst>
                  <a:ext uri="{FF2B5EF4-FFF2-40B4-BE49-F238E27FC236}">
                    <a16:creationId xmlns:a16="http://schemas.microsoft.com/office/drawing/2014/main" id="{BEE5C281-A836-D885-D8E7-83F3CD44B1A8}"/>
                  </a:ext>
                </a:extLst>
              </p:cNvPr>
              <p:cNvSpPr/>
              <p:nvPr/>
            </p:nvSpPr>
            <p:spPr>
              <a:xfrm>
                <a:off x="3505786" y="-575298"/>
                <a:ext cx="514350" cy="508622"/>
              </a:xfrm>
              <a:custGeom>
                <a:avLst/>
                <a:gdLst>
                  <a:gd name="connsiteX0" fmla="*/ 340043 w 1028700"/>
                  <a:gd name="connsiteY0" fmla="*/ 502920 h 1028700"/>
                  <a:gd name="connsiteX1" fmla="*/ 201454 w 1028700"/>
                  <a:gd name="connsiteY1" fmla="*/ 365760 h 1028700"/>
                  <a:gd name="connsiteX2" fmla="*/ 261461 w 1028700"/>
                  <a:gd name="connsiteY2" fmla="*/ 305753 h 1028700"/>
                  <a:gd name="connsiteX3" fmla="*/ 338614 w 1028700"/>
                  <a:gd name="connsiteY3" fmla="*/ 382905 h 1028700"/>
                  <a:gd name="connsiteX4" fmla="*/ 481489 w 1028700"/>
                  <a:gd name="connsiteY4" fmla="*/ 240030 h 1028700"/>
                  <a:gd name="connsiteX5" fmla="*/ 541496 w 1028700"/>
                  <a:gd name="connsiteY5" fmla="*/ 300038 h 1028700"/>
                  <a:gd name="connsiteX6" fmla="*/ 340043 w 1028700"/>
                  <a:gd name="connsiteY6" fmla="*/ 502920 h 1028700"/>
                  <a:gd name="connsiteX7" fmla="*/ 948690 w 1028700"/>
                  <a:gd name="connsiteY7" fmla="*/ 1028700 h 1028700"/>
                  <a:gd name="connsiteX8" fmla="*/ 588645 w 1028700"/>
                  <a:gd name="connsiteY8" fmla="*/ 668655 h 1028700"/>
                  <a:gd name="connsiteX9" fmla="*/ 490061 w 1028700"/>
                  <a:gd name="connsiteY9" fmla="*/ 722948 h 1028700"/>
                  <a:gd name="connsiteX10" fmla="*/ 371475 w 1028700"/>
                  <a:gd name="connsiteY10" fmla="*/ 742950 h 1028700"/>
                  <a:gd name="connsiteX11" fmla="*/ 107871 w 1028700"/>
                  <a:gd name="connsiteY11" fmla="*/ 635079 h 1028700"/>
                  <a:gd name="connsiteX12" fmla="*/ 0 w 1028700"/>
                  <a:gd name="connsiteY12" fmla="*/ 371475 h 1028700"/>
                  <a:gd name="connsiteX13" fmla="*/ 107871 w 1028700"/>
                  <a:gd name="connsiteY13" fmla="*/ 107871 h 1028700"/>
                  <a:gd name="connsiteX14" fmla="*/ 371475 w 1028700"/>
                  <a:gd name="connsiteY14" fmla="*/ 0 h 1028700"/>
                  <a:gd name="connsiteX15" fmla="*/ 635079 w 1028700"/>
                  <a:gd name="connsiteY15" fmla="*/ 107871 h 1028700"/>
                  <a:gd name="connsiteX16" fmla="*/ 742950 w 1028700"/>
                  <a:gd name="connsiteY16" fmla="*/ 371475 h 1028700"/>
                  <a:gd name="connsiteX17" fmla="*/ 722948 w 1028700"/>
                  <a:gd name="connsiteY17" fmla="*/ 490061 h 1028700"/>
                  <a:gd name="connsiteX18" fmla="*/ 668655 w 1028700"/>
                  <a:gd name="connsiteY18" fmla="*/ 588645 h 1028700"/>
                  <a:gd name="connsiteX19" fmla="*/ 1028700 w 1028700"/>
                  <a:gd name="connsiteY19" fmla="*/ 948690 h 1028700"/>
                  <a:gd name="connsiteX20" fmla="*/ 948690 w 1028700"/>
                  <a:gd name="connsiteY20" fmla="*/ 1028700 h 1028700"/>
                  <a:gd name="connsiteX21" fmla="*/ 371475 w 1028700"/>
                  <a:gd name="connsiteY21" fmla="*/ 628650 h 1028700"/>
                  <a:gd name="connsiteX22" fmla="*/ 553641 w 1028700"/>
                  <a:gd name="connsiteY22" fmla="*/ 553641 h 1028700"/>
                  <a:gd name="connsiteX23" fmla="*/ 628650 w 1028700"/>
                  <a:gd name="connsiteY23" fmla="*/ 371475 h 1028700"/>
                  <a:gd name="connsiteX24" fmla="*/ 553641 w 1028700"/>
                  <a:gd name="connsiteY24" fmla="*/ 189309 h 1028700"/>
                  <a:gd name="connsiteX25" fmla="*/ 371475 w 1028700"/>
                  <a:gd name="connsiteY25" fmla="*/ 114300 h 1028700"/>
                  <a:gd name="connsiteX26" fmla="*/ 189309 w 1028700"/>
                  <a:gd name="connsiteY26" fmla="*/ 189309 h 1028700"/>
                  <a:gd name="connsiteX27" fmla="*/ 114300 w 1028700"/>
                  <a:gd name="connsiteY27" fmla="*/ 371475 h 1028700"/>
                  <a:gd name="connsiteX28" fmla="*/ 189309 w 1028700"/>
                  <a:gd name="connsiteY28" fmla="*/ 553641 h 1028700"/>
                  <a:gd name="connsiteX29" fmla="*/ 371475 w 1028700"/>
                  <a:gd name="connsiteY29" fmla="*/ 62865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8700" h="1028700">
                    <a:moveTo>
                      <a:pt x="340043" y="502920"/>
                    </a:moveTo>
                    <a:lnTo>
                      <a:pt x="201454" y="365760"/>
                    </a:lnTo>
                    <a:lnTo>
                      <a:pt x="261461" y="305753"/>
                    </a:lnTo>
                    <a:lnTo>
                      <a:pt x="338614" y="382905"/>
                    </a:lnTo>
                    <a:lnTo>
                      <a:pt x="481489" y="240030"/>
                    </a:lnTo>
                    <a:lnTo>
                      <a:pt x="541496" y="300038"/>
                    </a:lnTo>
                    <a:lnTo>
                      <a:pt x="340043" y="502920"/>
                    </a:lnTo>
                    <a:close/>
                    <a:moveTo>
                      <a:pt x="948690" y="1028700"/>
                    </a:moveTo>
                    <a:lnTo>
                      <a:pt x="588645" y="668655"/>
                    </a:lnTo>
                    <a:cubicBezTo>
                      <a:pt x="560070" y="691515"/>
                      <a:pt x="527209" y="709613"/>
                      <a:pt x="490061" y="722948"/>
                    </a:cubicBezTo>
                    <a:cubicBezTo>
                      <a:pt x="452914" y="736282"/>
                      <a:pt x="413385" y="742950"/>
                      <a:pt x="371475" y="742950"/>
                    </a:cubicBezTo>
                    <a:cubicBezTo>
                      <a:pt x="267652" y="742950"/>
                      <a:pt x="179784" y="706993"/>
                      <a:pt x="107871" y="635079"/>
                    </a:cubicBezTo>
                    <a:cubicBezTo>
                      <a:pt x="35957" y="563166"/>
                      <a:pt x="0" y="475298"/>
                      <a:pt x="0" y="371475"/>
                    </a:cubicBezTo>
                    <a:cubicBezTo>
                      <a:pt x="0" y="267652"/>
                      <a:pt x="35957" y="179784"/>
                      <a:pt x="107871" y="107871"/>
                    </a:cubicBezTo>
                    <a:cubicBezTo>
                      <a:pt x="179784" y="35957"/>
                      <a:pt x="267652" y="0"/>
                      <a:pt x="371475" y="0"/>
                    </a:cubicBezTo>
                    <a:cubicBezTo>
                      <a:pt x="475298" y="0"/>
                      <a:pt x="563166" y="35957"/>
                      <a:pt x="635079" y="107871"/>
                    </a:cubicBezTo>
                    <a:cubicBezTo>
                      <a:pt x="706993" y="179784"/>
                      <a:pt x="742950" y="267652"/>
                      <a:pt x="742950" y="371475"/>
                    </a:cubicBezTo>
                    <a:cubicBezTo>
                      <a:pt x="742950" y="413385"/>
                      <a:pt x="736282" y="452914"/>
                      <a:pt x="722948" y="490061"/>
                    </a:cubicBezTo>
                    <a:cubicBezTo>
                      <a:pt x="709613" y="527209"/>
                      <a:pt x="691515" y="560070"/>
                      <a:pt x="668655" y="588645"/>
                    </a:cubicBezTo>
                    <a:lnTo>
                      <a:pt x="1028700" y="948690"/>
                    </a:lnTo>
                    <a:lnTo>
                      <a:pt x="948690" y="1028700"/>
                    </a:lnTo>
                    <a:close/>
                    <a:moveTo>
                      <a:pt x="371475" y="628650"/>
                    </a:moveTo>
                    <a:cubicBezTo>
                      <a:pt x="442913" y="628650"/>
                      <a:pt x="503634" y="603647"/>
                      <a:pt x="553641" y="553641"/>
                    </a:cubicBezTo>
                    <a:cubicBezTo>
                      <a:pt x="603647" y="503634"/>
                      <a:pt x="628650" y="442913"/>
                      <a:pt x="628650" y="371475"/>
                    </a:cubicBezTo>
                    <a:cubicBezTo>
                      <a:pt x="628650" y="300038"/>
                      <a:pt x="603647" y="239316"/>
                      <a:pt x="553641" y="189309"/>
                    </a:cubicBezTo>
                    <a:cubicBezTo>
                      <a:pt x="503634" y="139303"/>
                      <a:pt x="442913" y="114300"/>
                      <a:pt x="371475" y="114300"/>
                    </a:cubicBezTo>
                    <a:cubicBezTo>
                      <a:pt x="300038" y="114300"/>
                      <a:pt x="239316" y="139303"/>
                      <a:pt x="189309" y="189309"/>
                    </a:cubicBezTo>
                    <a:cubicBezTo>
                      <a:pt x="139303" y="239316"/>
                      <a:pt x="114300" y="300038"/>
                      <a:pt x="114300" y="371475"/>
                    </a:cubicBezTo>
                    <a:cubicBezTo>
                      <a:pt x="114300" y="442913"/>
                      <a:pt x="139303" y="503634"/>
                      <a:pt x="189309" y="553641"/>
                    </a:cubicBezTo>
                    <a:cubicBezTo>
                      <a:pt x="239316" y="603647"/>
                      <a:pt x="300038" y="628650"/>
                      <a:pt x="371475" y="62865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B2EA0CC-885B-70FB-BFB9-2E958A650382}"/>
                </a:ext>
              </a:extLst>
            </p:cNvPr>
            <p:cNvCxnSpPr>
              <a:cxnSpLocks/>
            </p:cNvCxnSpPr>
            <p:nvPr/>
          </p:nvCxnSpPr>
          <p:spPr>
            <a:xfrm>
              <a:off x="3559774" y="2451100"/>
              <a:ext cx="1790700" cy="0"/>
            </a:xfrm>
            <a:prstGeom prst="line">
              <a:avLst/>
            </a:prstGeom>
            <a:ln w="28575">
              <a:solidFill>
                <a:srgbClr val="FFA5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 8">
              <a:extLst>
                <a:ext uri="{FF2B5EF4-FFF2-40B4-BE49-F238E27FC236}">
                  <a16:creationId xmlns:a16="http://schemas.microsoft.com/office/drawing/2014/main" id="{AD241ED6-C7E9-A25F-4CE7-81A7331D407F}"/>
                </a:ext>
              </a:extLst>
            </p:cNvPr>
            <p:cNvSpPr/>
            <p:nvPr/>
          </p:nvSpPr>
          <p:spPr>
            <a:xfrm>
              <a:off x="7114093" y="1576446"/>
              <a:ext cx="1085850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ELK Stack</a:t>
              </a:r>
              <a:endParaRPr lang="en-US" sz="1800" dirty="0"/>
            </a:p>
          </p:txBody>
        </p:sp>
        <p:sp>
          <p:nvSpPr>
            <p:cNvPr id="112" name="Text 9">
              <a:extLst>
                <a:ext uri="{FF2B5EF4-FFF2-40B4-BE49-F238E27FC236}">
                  <a16:creationId xmlns:a16="http://schemas.microsoft.com/office/drawing/2014/main" id="{1E733FA1-4112-669D-7119-8501E8809DD0}"/>
                </a:ext>
              </a:extLst>
            </p:cNvPr>
            <p:cNvSpPr/>
            <p:nvPr/>
          </p:nvSpPr>
          <p:spPr>
            <a:xfrm>
              <a:off x="6645908" y="2795758"/>
              <a:ext cx="1554035" cy="29261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440"/>
                </a:lnSpc>
                <a:buNone/>
              </a:pPr>
              <a:r>
                <a:rPr lang="en-US" sz="1600" b="1" dirty="0" err="1">
                  <a:solidFill>
                    <a:srgbClr val="FFFFFF"/>
                  </a:solidFill>
                  <a:highlight>
                    <a:srgbClr val="FFA500"/>
                  </a:highlight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Filebeat</a:t>
              </a:r>
              <a:endParaRPr lang="en-US" sz="1600" dirty="0"/>
            </a:p>
          </p:txBody>
        </p:sp>
        <p:sp>
          <p:nvSpPr>
            <p:cNvPr id="113" name="Text 10">
              <a:extLst>
                <a:ext uri="{FF2B5EF4-FFF2-40B4-BE49-F238E27FC236}">
                  <a16:creationId xmlns:a16="http://schemas.microsoft.com/office/drawing/2014/main" id="{715E86B6-2B8E-15F0-FA5F-CC894D775585}"/>
                </a:ext>
              </a:extLst>
            </p:cNvPr>
            <p:cNvSpPr/>
            <p:nvPr/>
          </p:nvSpPr>
          <p:spPr>
            <a:xfrm>
              <a:off x="7053603" y="3089921"/>
              <a:ext cx="69958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altLang="ko-KR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8.19.4</a:t>
              </a:r>
              <a:endParaRPr lang="en-US" altLang="ko-KR" sz="1200" dirty="0"/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39F9FCB-8B41-902C-7E94-83A88A40AF59}"/>
                </a:ext>
              </a:extLst>
            </p:cNvPr>
            <p:cNvCxnSpPr>
              <a:cxnSpLocks/>
            </p:cNvCxnSpPr>
            <p:nvPr/>
          </p:nvCxnSpPr>
          <p:spPr>
            <a:xfrm>
              <a:off x="6494370" y="2451100"/>
              <a:ext cx="1790700" cy="0"/>
            </a:xfrm>
            <a:prstGeom prst="line">
              <a:avLst/>
            </a:prstGeom>
            <a:ln w="28575">
              <a:solidFill>
                <a:srgbClr val="FFA5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Image 5" descr="preencoded.png">
              <a:extLst>
                <a:ext uri="{FF2B5EF4-FFF2-40B4-BE49-F238E27FC236}">
                  <a16:creationId xmlns:a16="http://schemas.microsoft.com/office/drawing/2014/main" id="{BDEDF90C-300F-EC75-4F9A-0DBCD60E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7861421" y="2764682"/>
              <a:ext cx="5041658" cy="2000250"/>
            </a:xfrm>
            <a:prstGeom prst="rect">
              <a:avLst/>
            </a:prstGeom>
          </p:spPr>
        </p:pic>
        <p:sp>
          <p:nvSpPr>
            <p:cNvPr id="121" name="Text 8">
              <a:extLst>
                <a:ext uri="{FF2B5EF4-FFF2-40B4-BE49-F238E27FC236}">
                  <a16:creationId xmlns:a16="http://schemas.microsoft.com/office/drawing/2014/main" id="{D3B8F56C-F2B4-C138-9FF7-2A258E84F6D0}"/>
                </a:ext>
              </a:extLst>
            </p:cNvPr>
            <p:cNvSpPr/>
            <p:nvPr/>
          </p:nvSpPr>
          <p:spPr>
            <a:xfrm>
              <a:off x="10092945" y="1576446"/>
              <a:ext cx="1085850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ko-KR" altLang="en-US" sz="18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알림 시스템</a:t>
              </a:r>
              <a:endParaRPr lang="en-US" sz="1800" dirty="0"/>
            </a:p>
          </p:txBody>
        </p:sp>
        <p:sp>
          <p:nvSpPr>
            <p:cNvPr id="122" name="Text 9">
              <a:extLst>
                <a:ext uri="{FF2B5EF4-FFF2-40B4-BE49-F238E27FC236}">
                  <a16:creationId xmlns:a16="http://schemas.microsoft.com/office/drawing/2014/main" id="{F3369C6A-9F17-90D0-158E-4A088569950F}"/>
                </a:ext>
              </a:extLst>
            </p:cNvPr>
            <p:cNvSpPr/>
            <p:nvPr/>
          </p:nvSpPr>
          <p:spPr>
            <a:xfrm>
              <a:off x="9779000" y="3888981"/>
              <a:ext cx="1250950" cy="29261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440"/>
                </a:lnSpc>
                <a:buNone/>
              </a:pPr>
              <a:r>
                <a:rPr lang="en-US" sz="1600" b="1" dirty="0">
                  <a:solidFill>
                    <a:srgbClr val="FFFFFF"/>
                  </a:solidFill>
                  <a:highlight>
                    <a:srgbClr val="FFA500"/>
                  </a:highlight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ElastAlert2</a:t>
              </a:r>
              <a:endParaRPr lang="en-US" sz="1600" dirty="0"/>
            </a:p>
          </p:txBody>
        </p:sp>
        <p:sp>
          <p:nvSpPr>
            <p:cNvPr id="123" name="Text 10">
              <a:extLst>
                <a:ext uri="{FF2B5EF4-FFF2-40B4-BE49-F238E27FC236}">
                  <a16:creationId xmlns:a16="http://schemas.microsoft.com/office/drawing/2014/main" id="{3EDDAE18-3EE5-D156-45A3-AFC2C8662176}"/>
                </a:ext>
              </a:extLst>
            </p:cNvPr>
            <p:cNvSpPr/>
            <p:nvPr/>
          </p:nvSpPr>
          <p:spPr>
            <a:xfrm>
              <a:off x="10032455" y="4183144"/>
              <a:ext cx="69958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altLang="ko-KR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2.26.0 </a:t>
              </a:r>
              <a:endParaRPr lang="en-US" altLang="ko-KR" sz="1200" dirty="0"/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6B021C85-2A5D-A4DD-6D76-3712A8FE775F}"/>
                </a:ext>
              </a:extLst>
            </p:cNvPr>
            <p:cNvCxnSpPr>
              <a:cxnSpLocks/>
            </p:cNvCxnSpPr>
            <p:nvPr/>
          </p:nvCxnSpPr>
          <p:spPr>
            <a:xfrm>
              <a:off x="9473222" y="2451100"/>
              <a:ext cx="1790700" cy="0"/>
            </a:xfrm>
            <a:prstGeom prst="line">
              <a:avLst/>
            </a:prstGeom>
            <a:ln w="28575">
              <a:solidFill>
                <a:srgbClr val="FFA5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 9">
              <a:extLst>
                <a:ext uri="{FF2B5EF4-FFF2-40B4-BE49-F238E27FC236}">
                  <a16:creationId xmlns:a16="http://schemas.microsoft.com/office/drawing/2014/main" id="{04F76739-3C77-3338-A969-13F9970F9F2B}"/>
                </a:ext>
              </a:extLst>
            </p:cNvPr>
            <p:cNvSpPr/>
            <p:nvPr/>
          </p:nvSpPr>
          <p:spPr>
            <a:xfrm>
              <a:off x="1190125" y="4750841"/>
              <a:ext cx="1068661" cy="29261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440"/>
                </a:lnSpc>
                <a:buNone/>
              </a:pPr>
              <a:r>
                <a:rPr lang="en-US" altLang="ko-KR" sz="1600" b="1" dirty="0">
                  <a:solidFill>
                    <a:srgbClr val="FFFFFF"/>
                  </a:solidFill>
                  <a:highlight>
                    <a:srgbClr val="FFA500"/>
                  </a:highlight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H/W</a:t>
              </a:r>
              <a:endParaRPr lang="en-US" sz="1600" dirty="0"/>
            </a:p>
          </p:txBody>
        </p:sp>
        <p:sp>
          <p:nvSpPr>
            <p:cNvPr id="151" name="Text 10">
              <a:extLst>
                <a:ext uri="{FF2B5EF4-FFF2-40B4-BE49-F238E27FC236}">
                  <a16:creationId xmlns:a16="http://schemas.microsoft.com/office/drawing/2014/main" id="{4E0143F0-2B5F-B83A-3CEF-61E595EC712C}"/>
                </a:ext>
              </a:extLst>
            </p:cNvPr>
            <p:cNvSpPr/>
            <p:nvPr/>
          </p:nvSpPr>
          <p:spPr>
            <a:xfrm>
              <a:off x="540431" y="5045004"/>
              <a:ext cx="235892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altLang="ko-KR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CPU: 64-bit, RAM: 8GB </a:t>
              </a:r>
              <a:r>
                <a:rPr lang="en-US" altLang="ko-KR" sz="1200" dirty="0" err="1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이상</a:t>
              </a:r>
              <a:endParaRPr lang="en-US" altLang="ko-KR" sz="1200" dirty="0"/>
            </a:p>
          </p:txBody>
        </p:sp>
        <p:sp>
          <p:nvSpPr>
            <p:cNvPr id="153" name="Text 9">
              <a:extLst>
                <a:ext uri="{FF2B5EF4-FFF2-40B4-BE49-F238E27FC236}">
                  <a16:creationId xmlns:a16="http://schemas.microsoft.com/office/drawing/2014/main" id="{144BADE4-F9B8-93EB-80F3-76E2BFC94A8A}"/>
                </a:ext>
              </a:extLst>
            </p:cNvPr>
            <p:cNvSpPr/>
            <p:nvPr/>
          </p:nvSpPr>
          <p:spPr>
            <a:xfrm>
              <a:off x="6874870" y="3658223"/>
              <a:ext cx="1068661" cy="29261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440"/>
                </a:lnSpc>
                <a:buNone/>
              </a:pPr>
              <a:r>
                <a:rPr lang="en-US" sz="1600" b="1" dirty="0">
                  <a:solidFill>
                    <a:srgbClr val="FFFFFF"/>
                  </a:solidFill>
                  <a:highlight>
                    <a:srgbClr val="FFA500"/>
                  </a:highlight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Logstash</a:t>
              </a:r>
              <a:endParaRPr lang="en-US" sz="1600" dirty="0"/>
            </a:p>
          </p:txBody>
        </p:sp>
        <p:sp>
          <p:nvSpPr>
            <p:cNvPr id="154" name="Text 10">
              <a:extLst>
                <a:ext uri="{FF2B5EF4-FFF2-40B4-BE49-F238E27FC236}">
                  <a16:creationId xmlns:a16="http://schemas.microsoft.com/office/drawing/2014/main" id="{2C7E955D-1BFF-38EE-C0A8-954E0387A5BF}"/>
                </a:ext>
              </a:extLst>
            </p:cNvPr>
            <p:cNvSpPr/>
            <p:nvPr/>
          </p:nvSpPr>
          <p:spPr>
            <a:xfrm>
              <a:off x="7053603" y="3952386"/>
              <a:ext cx="69958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altLang="ko-KR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8.19.4</a:t>
              </a:r>
              <a:endParaRPr lang="en-US" altLang="ko-KR" sz="1200" dirty="0"/>
            </a:p>
          </p:txBody>
        </p:sp>
        <p:sp>
          <p:nvSpPr>
            <p:cNvPr id="155" name="Text 9">
              <a:extLst>
                <a:ext uri="{FF2B5EF4-FFF2-40B4-BE49-F238E27FC236}">
                  <a16:creationId xmlns:a16="http://schemas.microsoft.com/office/drawing/2014/main" id="{AB04112C-95BF-C388-CD7D-3BFE06EFE57C}"/>
                </a:ext>
              </a:extLst>
            </p:cNvPr>
            <p:cNvSpPr/>
            <p:nvPr/>
          </p:nvSpPr>
          <p:spPr>
            <a:xfrm>
              <a:off x="6572250" y="4520688"/>
              <a:ext cx="1701647" cy="29261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440"/>
                </a:lnSpc>
              </a:pPr>
              <a:r>
                <a:rPr lang="en-US" altLang="ko-KR" sz="1600" b="1" dirty="0">
                  <a:solidFill>
                    <a:srgbClr val="FFFFFF"/>
                  </a:solidFill>
                  <a:highlight>
                    <a:srgbClr val="FFA500"/>
                  </a:highlight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Elasticsearch</a:t>
              </a:r>
              <a:endParaRPr lang="en-US" altLang="ko-KR" sz="1600" dirty="0">
                <a:highlight>
                  <a:srgbClr val="FFA500"/>
                </a:highlight>
              </a:endParaRPr>
            </a:p>
          </p:txBody>
        </p:sp>
        <p:sp>
          <p:nvSpPr>
            <p:cNvPr id="156" name="Text 10">
              <a:extLst>
                <a:ext uri="{FF2B5EF4-FFF2-40B4-BE49-F238E27FC236}">
                  <a16:creationId xmlns:a16="http://schemas.microsoft.com/office/drawing/2014/main" id="{84A01F39-CE10-0C54-2B1B-66B70EFEFDB8}"/>
                </a:ext>
              </a:extLst>
            </p:cNvPr>
            <p:cNvSpPr/>
            <p:nvPr/>
          </p:nvSpPr>
          <p:spPr>
            <a:xfrm>
              <a:off x="7053603" y="4814851"/>
              <a:ext cx="69958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altLang="ko-KR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8.19.4</a:t>
              </a:r>
              <a:endParaRPr lang="en-US" altLang="ko-KR" sz="1200" dirty="0"/>
            </a:p>
          </p:txBody>
        </p:sp>
        <p:sp>
          <p:nvSpPr>
            <p:cNvPr id="157" name="Text 9">
              <a:extLst>
                <a:ext uri="{FF2B5EF4-FFF2-40B4-BE49-F238E27FC236}">
                  <a16:creationId xmlns:a16="http://schemas.microsoft.com/office/drawing/2014/main" id="{7D49502B-F5DF-C52D-A4CF-3E4A4F10E830}"/>
                </a:ext>
              </a:extLst>
            </p:cNvPr>
            <p:cNvSpPr/>
            <p:nvPr/>
          </p:nvSpPr>
          <p:spPr>
            <a:xfrm>
              <a:off x="6874870" y="5383153"/>
              <a:ext cx="1068661" cy="29261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440"/>
                </a:lnSpc>
                <a:buNone/>
              </a:pPr>
              <a:r>
                <a:rPr lang="en-US" sz="1600" b="1" dirty="0">
                  <a:solidFill>
                    <a:srgbClr val="FFFFFF"/>
                  </a:solidFill>
                  <a:highlight>
                    <a:srgbClr val="FFA500"/>
                  </a:highlight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Kibana</a:t>
              </a:r>
              <a:endParaRPr lang="en-US" sz="1600" dirty="0"/>
            </a:p>
          </p:txBody>
        </p:sp>
        <p:sp>
          <p:nvSpPr>
            <p:cNvPr id="158" name="Text 10">
              <a:extLst>
                <a:ext uri="{FF2B5EF4-FFF2-40B4-BE49-F238E27FC236}">
                  <a16:creationId xmlns:a16="http://schemas.microsoft.com/office/drawing/2014/main" id="{111749CA-DFBF-1F05-CE9C-EC4CCF09C6A5}"/>
                </a:ext>
              </a:extLst>
            </p:cNvPr>
            <p:cNvSpPr/>
            <p:nvPr/>
          </p:nvSpPr>
          <p:spPr>
            <a:xfrm>
              <a:off x="7053603" y="5677316"/>
              <a:ext cx="69958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altLang="ko-KR" sz="120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8.19.4</a:t>
              </a:r>
              <a:endParaRPr lang="en-US" altLang="ko-KR" sz="1200" dirty="0"/>
            </a:p>
          </p:txBody>
        </p:sp>
        <p:sp>
          <p:nvSpPr>
            <p:cNvPr id="159" name="Text 4">
              <a:extLst>
                <a:ext uri="{FF2B5EF4-FFF2-40B4-BE49-F238E27FC236}">
                  <a16:creationId xmlns:a16="http://schemas.microsoft.com/office/drawing/2014/main" id="{94F56A56-522D-57AE-B8CC-FE79645B2156}"/>
                </a:ext>
              </a:extLst>
            </p:cNvPr>
            <p:cNvSpPr/>
            <p:nvPr/>
          </p:nvSpPr>
          <p:spPr>
            <a:xfrm>
              <a:off x="460305" y="3650383"/>
              <a:ext cx="2516695" cy="200025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장기 지원 (LTS) </a:t>
              </a:r>
              <a:r>
                <a:rPr lang="en-US" sz="1050" dirty="0" err="1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버전으로</a:t>
              </a: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b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</a:br>
              <a:r>
                <a:rPr lang="en-US" sz="1050" dirty="0" err="1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안정성</a:t>
              </a: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r>
                <a:rPr lang="en-US" sz="1050" dirty="0" err="1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확보</a:t>
              </a: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, </a:t>
              </a:r>
              <a:b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</a:b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r>
                <a:rPr lang="ko-KR" alt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컨테이너 환경을 통한 </a:t>
              </a:r>
              <a:br>
                <a:rPr lang="en-US" altLang="ko-KR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</a:br>
              <a:r>
                <a:rPr lang="ko-KR" alt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배포 및 관리용이성</a:t>
              </a:r>
              <a:endParaRPr lang="en-US" sz="1050" dirty="0"/>
            </a:p>
          </p:txBody>
        </p:sp>
        <p:sp>
          <p:nvSpPr>
            <p:cNvPr id="161" name="Text 11">
              <a:extLst>
                <a:ext uri="{FF2B5EF4-FFF2-40B4-BE49-F238E27FC236}">
                  <a16:creationId xmlns:a16="http://schemas.microsoft.com/office/drawing/2014/main" id="{10C7CFD6-EE23-39E7-96D4-7D8009102870}"/>
                </a:ext>
              </a:extLst>
            </p:cNvPr>
            <p:cNvSpPr/>
            <p:nvPr/>
          </p:nvSpPr>
          <p:spPr>
            <a:xfrm>
              <a:off x="3421381" y="4543400"/>
              <a:ext cx="2110739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룰 기반 네트워크 침입 탐지 </a:t>
              </a:r>
              <a:r>
                <a:rPr lang="en-US" sz="1050" dirty="0" err="1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시스템</a:t>
              </a: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b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</a:b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(IDS)</a:t>
              </a:r>
              <a:endParaRPr lang="en-US" sz="1050" dirty="0"/>
            </a:p>
          </p:txBody>
        </p:sp>
        <p:sp>
          <p:nvSpPr>
            <p:cNvPr id="162" name="Text 24">
              <a:extLst>
                <a:ext uri="{FF2B5EF4-FFF2-40B4-BE49-F238E27FC236}">
                  <a16:creationId xmlns:a16="http://schemas.microsoft.com/office/drawing/2014/main" id="{06E3A134-D53C-59D6-64DC-8601898C0368}"/>
                </a:ext>
              </a:extLst>
            </p:cNvPr>
            <p:cNvSpPr/>
            <p:nvPr/>
          </p:nvSpPr>
          <p:spPr>
            <a:xfrm>
              <a:off x="9020175" y="4533900"/>
              <a:ext cx="276860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Elasticsearch 데이터 </a:t>
              </a:r>
              <a:r>
                <a:rPr lang="en-US" sz="1050" dirty="0" err="1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기반</a:t>
              </a: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b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</a:br>
              <a:r>
                <a:rPr lang="en-US" sz="1050" dirty="0" err="1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실시간</a:t>
              </a:r>
              <a:r>
                <a:rPr lang="en-US" sz="1050" dirty="0">
                  <a:solidFill>
                    <a:srgbClr val="D1D5D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알림 생성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72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5FA7-5E28-0A25-F49F-579EF791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09791C5-E6D9-01A3-B377-3A59CE3F0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017343DE-E0C4-7B54-C7AD-112E6BB88BE2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highlight>
                  <a:srgbClr val="FFA500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Suricata</a:t>
            </a:r>
          </a:p>
        </p:txBody>
      </p:sp>
      <p:pic>
        <p:nvPicPr>
          <p:cNvPr id="2" name="Image 4" descr="preencoded.png">
            <a:extLst>
              <a:ext uri="{FF2B5EF4-FFF2-40B4-BE49-F238E27FC236}">
                <a16:creationId xmlns:a16="http://schemas.microsoft.com/office/drawing/2014/main" id="{BED7178F-FB2A-EEA6-D4C1-E9994C352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5228489" cy="771525"/>
          </a:xfrm>
          <a:prstGeom prst="rect">
            <a:avLst/>
          </a:prstGeom>
        </p:spPr>
      </p:pic>
      <p:sp>
        <p:nvSpPr>
          <p:cNvPr id="4" name="Text 6">
            <a:extLst>
              <a:ext uri="{FF2B5EF4-FFF2-40B4-BE49-F238E27FC236}">
                <a16:creationId xmlns:a16="http://schemas.microsoft.com/office/drawing/2014/main" id="{5A928471-8BDD-2065-AEB4-AB3C4DAA46D7}"/>
              </a:ext>
            </a:extLst>
          </p:cNvPr>
          <p:cNvSpPr/>
          <p:nvPr/>
        </p:nvSpPr>
        <p:spPr>
          <a:xfrm>
            <a:off x="800100" y="2125298"/>
            <a:ext cx="20050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00" b="1" dirty="0">
                <a:solidFill>
                  <a:srgbClr val="FFA5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프로젝트 적용 포인트</a:t>
            </a:r>
            <a:endParaRPr lang="en-US" sz="1300" dirty="0">
              <a:solidFill>
                <a:srgbClr val="FFA5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425FDCC5-56FC-F7C9-5C94-C34161680AC9}"/>
              </a:ext>
            </a:extLst>
          </p:cNvPr>
          <p:cNvSpPr/>
          <p:nvPr/>
        </p:nvSpPr>
        <p:spPr>
          <a:xfrm>
            <a:off x="820103" y="1367541"/>
            <a:ext cx="44719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네트워크 침입 탐지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방지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(IDS/IPS)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엔진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7" descr="preencoded.png">
            <a:extLst>
              <a:ext uri="{FF2B5EF4-FFF2-40B4-BE49-F238E27FC236}">
                <a16:creationId xmlns:a16="http://schemas.microsoft.com/office/drawing/2014/main" id="{48ACDF0D-B18E-00B0-B88F-84922E55A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" y="2567396"/>
            <a:ext cx="9860995" cy="3185704"/>
          </a:xfrm>
          <a:prstGeom prst="rect">
            <a:avLst/>
          </a:prstGeom>
        </p:spPr>
      </p:pic>
      <p:sp>
        <p:nvSpPr>
          <p:cNvPr id="7" name="Text 9">
            <a:extLst>
              <a:ext uri="{FF2B5EF4-FFF2-40B4-BE49-F238E27FC236}">
                <a16:creationId xmlns:a16="http://schemas.microsoft.com/office/drawing/2014/main" id="{D7001D84-D357-E99B-8A5B-34B8FF347AC4}"/>
              </a:ext>
            </a:extLst>
          </p:cNvPr>
          <p:cNvSpPr/>
          <p:nvPr/>
        </p:nvSpPr>
        <p:spPr>
          <a:xfrm>
            <a:off x="838200" y="2950029"/>
            <a:ext cx="603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탐지 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(EVE JSON)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수집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용도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20DE1D4-E7EA-0C90-8F8B-71975A7E9488}"/>
              </a:ext>
            </a:extLst>
          </p:cNvPr>
          <p:cNvCxnSpPr>
            <a:cxnSpLocks/>
          </p:cNvCxnSpPr>
          <p:nvPr/>
        </p:nvCxnSpPr>
        <p:spPr>
          <a:xfrm>
            <a:off x="700087" y="2125298"/>
            <a:ext cx="0" cy="238125"/>
          </a:xfrm>
          <a:prstGeom prst="line">
            <a:avLst/>
          </a:prstGeom>
          <a:ln w="28575">
            <a:solidFill>
              <a:srgbClr val="FFA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9">
            <a:extLst>
              <a:ext uri="{FF2B5EF4-FFF2-40B4-BE49-F238E27FC236}">
                <a16:creationId xmlns:a16="http://schemas.microsoft.com/office/drawing/2014/main" id="{5004E1A4-C077-D62A-03A5-AC4C32750A3D}"/>
              </a:ext>
            </a:extLst>
          </p:cNvPr>
          <p:cNvSpPr/>
          <p:nvPr/>
        </p:nvSpPr>
        <p:spPr>
          <a:xfrm>
            <a:off x="838200" y="3561262"/>
            <a:ext cx="8191500" cy="8202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흐름</a:t>
            </a:r>
            <a:b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패킷 캡처 → 프로토콜 디코딩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(HTTP/SSL/DNS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→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정책 매칭 → 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alert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이벤트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생성 →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/var/log/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suricata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eve.json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→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Filebeat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/Logstash → Elasticsearch(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suricata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-*)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43E3AFC5-1CC7-B682-5A33-06A10C58BDBD}"/>
              </a:ext>
            </a:extLst>
          </p:cNvPr>
          <p:cNvSpPr/>
          <p:nvPr/>
        </p:nvSpPr>
        <p:spPr>
          <a:xfrm>
            <a:off x="838200" y="4556897"/>
            <a:ext cx="6032500" cy="72226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구성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경로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설정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suricata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suricata.yaml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정책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suricata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/rules/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ids.rules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 descr="실루엣, 일몰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C57C74-00C8-3E68-5EB2-678D7A737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6" y="488019"/>
            <a:ext cx="1906419" cy="1388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55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5E78-6D69-C17D-F5E5-2723F9454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7103932-1E78-7165-F47D-EE457939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300000"/>
                </a:schemeClr>
              </a:gs>
              <a:gs pos="100000">
                <a:schemeClr val="bg2">
                  <a:shade val="30000"/>
                  <a:satMod val="200000"/>
                </a:schemeClr>
              </a:gs>
            </a:gsLst>
            <a:path path="circle">
              <a:fillToRect l="50000" t="30000" r="50000" b="70000"/>
            </a:path>
          </a:gradFill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0EC30B27-076C-A423-E81E-823F174D9D76}"/>
              </a:ext>
            </a:extLst>
          </p:cNvPr>
          <p:cNvSpPr/>
          <p:nvPr/>
        </p:nvSpPr>
        <p:spPr>
          <a:xfrm>
            <a:off x="609600" y="5619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2800" b="1" dirty="0">
                <a:solidFill>
                  <a:srgbClr val="FFFFFF"/>
                </a:solidFill>
                <a:highlight>
                  <a:srgbClr val="FFA5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Elastic Stack</a:t>
            </a:r>
            <a:endParaRPr lang="en-US" altLang="ko-KR" sz="2800" dirty="0">
              <a:highlight>
                <a:srgbClr val="FFA500"/>
              </a:highlight>
            </a:endParaRPr>
          </a:p>
        </p:txBody>
      </p:sp>
      <p:pic>
        <p:nvPicPr>
          <p:cNvPr id="2" name="Image 4" descr="preencoded.png">
            <a:extLst>
              <a:ext uri="{FF2B5EF4-FFF2-40B4-BE49-F238E27FC236}">
                <a16:creationId xmlns:a16="http://schemas.microsoft.com/office/drawing/2014/main" id="{75020C79-7EF0-2C5C-17D8-6B155343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5228489" cy="771525"/>
          </a:xfrm>
          <a:prstGeom prst="rect">
            <a:avLst/>
          </a:prstGeom>
        </p:spPr>
      </p:pic>
      <p:sp>
        <p:nvSpPr>
          <p:cNvPr id="4" name="Text 6">
            <a:extLst>
              <a:ext uri="{FF2B5EF4-FFF2-40B4-BE49-F238E27FC236}">
                <a16:creationId xmlns:a16="http://schemas.microsoft.com/office/drawing/2014/main" id="{718EB8D0-BF76-F352-5EE7-ABEC7AA8C031}"/>
              </a:ext>
            </a:extLst>
          </p:cNvPr>
          <p:cNvSpPr/>
          <p:nvPr/>
        </p:nvSpPr>
        <p:spPr>
          <a:xfrm>
            <a:off x="800100" y="2125298"/>
            <a:ext cx="20050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00" b="1" dirty="0">
                <a:solidFill>
                  <a:srgbClr val="FFA5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프로젝트 적용 포인트</a:t>
            </a:r>
            <a:endParaRPr lang="en-US" sz="1300" dirty="0">
              <a:solidFill>
                <a:srgbClr val="FFA5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6690DA58-8069-C19A-E802-D1BF72C87847}"/>
              </a:ext>
            </a:extLst>
          </p:cNvPr>
          <p:cNvSpPr/>
          <p:nvPr/>
        </p:nvSpPr>
        <p:spPr>
          <a:xfrm>
            <a:off x="838200" y="1356395"/>
            <a:ext cx="44719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Suricata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로그를 대시보드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검색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분석에 제공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Image 7" descr="preencoded.png">
            <a:extLst>
              <a:ext uri="{FF2B5EF4-FFF2-40B4-BE49-F238E27FC236}">
                <a16:creationId xmlns:a16="http://schemas.microsoft.com/office/drawing/2014/main" id="{4820947F-7B97-A38B-8A49-DEE5A9234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" y="2544968"/>
            <a:ext cx="9860995" cy="3622389"/>
          </a:xfrm>
          <a:prstGeom prst="rect">
            <a:avLst/>
          </a:prstGeom>
        </p:spPr>
      </p:pic>
      <p:sp>
        <p:nvSpPr>
          <p:cNvPr id="8" name="Text 9">
            <a:extLst>
              <a:ext uri="{FF2B5EF4-FFF2-40B4-BE49-F238E27FC236}">
                <a16:creationId xmlns:a16="http://schemas.microsoft.com/office/drawing/2014/main" id="{229E371A-C9B5-8B42-2851-39B5A7E32233}"/>
              </a:ext>
            </a:extLst>
          </p:cNvPr>
          <p:cNvSpPr/>
          <p:nvPr/>
        </p:nvSpPr>
        <p:spPr>
          <a:xfrm>
            <a:off x="838200" y="2958205"/>
            <a:ext cx="603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역할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구성요소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 </a:t>
            </a:r>
            <a:r>
              <a:rPr lang="ko-KR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Elasticsearch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8.19.4: </a:t>
            </a:r>
            <a:r>
              <a:rPr lang="ko-KR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인덱싱·검색·집계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suricata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-*)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 </a:t>
            </a:r>
            <a:r>
              <a:rPr lang="ko-KR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Logstash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/ </a:t>
            </a:r>
            <a:r>
              <a:rPr lang="ko-KR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Filebeat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8.19.4: </a:t>
            </a:r>
            <a:r>
              <a:rPr lang="ko-KR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수집·파싱·Enrich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GeoIP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필드 정규화)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 </a:t>
            </a:r>
            <a:r>
              <a:rPr lang="ko-KR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Kibana</a:t>
            </a:r>
            <a:r>
              <a:rPr lang="ko-KR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8.19.4: 대시보드/맵/</a:t>
            </a:r>
            <a:r>
              <a:rPr lang="ko-KR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필터링·탐색</a:t>
            </a:r>
            <a:endParaRPr lang="ko-KR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DC33E3-7975-743D-C6E8-E02A0E30F196}"/>
              </a:ext>
            </a:extLst>
          </p:cNvPr>
          <p:cNvCxnSpPr>
            <a:cxnSpLocks/>
          </p:cNvCxnSpPr>
          <p:nvPr/>
        </p:nvCxnSpPr>
        <p:spPr>
          <a:xfrm>
            <a:off x="700087" y="2125298"/>
            <a:ext cx="0" cy="238125"/>
          </a:xfrm>
          <a:prstGeom prst="line">
            <a:avLst/>
          </a:prstGeom>
          <a:ln w="28575">
            <a:solidFill>
              <a:srgbClr val="FFA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9">
            <a:extLst>
              <a:ext uri="{FF2B5EF4-FFF2-40B4-BE49-F238E27FC236}">
                <a16:creationId xmlns:a16="http://schemas.microsoft.com/office/drawing/2014/main" id="{8FC89996-C315-FC52-C5B5-A3359898AA4A}"/>
              </a:ext>
            </a:extLst>
          </p:cNvPr>
          <p:cNvSpPr/>
          <p:nvPr/>
        </p:nvSpPr>
        <p:spPr>
          <a:xfrm>
            <a:off x="838200" y="4146778"/>
            <a:ext cx="8191500" cy="8202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흐름</a:t>
            </a:r>
            <a:b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Suricata(EVE JSON) →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Filebeat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/Logstash(ECS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매핑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GeoIP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→ Elasticsearch → Kibana(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대시보드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96FFB38-6C9F-8A91-8B24-9A2A05B5EF51}"/>
              </a:ext>
            </a:extLst>
          </p:cNvPr>
          <p:cNvSpPr/>
          <p:nvPr/>
        </p:nvSpPr>
        <p:spPr>
          <a:xfrm>
            <a:off x="838200" y="4844919"/>
            <a:ext cx="7801708" cy="72226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구성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 경로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Filebeat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설정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filebeat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filebeat.yml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Logstash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설정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logstash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logstash.yml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logstash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/pipeline/</a:t>
            </a:r>
            <a:r>
              <a:rPr lang="en-US" altLang="ko-KR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pipeline.conf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 descr="그래픽, 스크린샷, 그래픽 디자인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CB3C97-53EC-425F-F6A6-084F28082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60" y="1158650"/>
            <a:ext cx="665787" cy="831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 descr="그래픽, 다채로움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112CB4-CF67-088F-FF65-FE915A2790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71" y="311346"/>
            <a:ext cx="1112292" cy="1161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 descr="그래픽, 스크린샷, 다채로움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786665-8B9E-0ED6-6218-9E22BF055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264" y="1132232"/>
            <a:ext cx="924902" cy="937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 descr="그래픽, 다채로움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FF343B-BECB-5DF6-F8B1-91ECDF52BB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23" y="311347"/>
            <a:ext cx="1284294" cy="1161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4816916"/>
      </p:ext>
    </p:extLst>
  </p:cSld>
  <p:clrMapOvr>
    <a:masterClrMapping/>
  </p:clrMapOvr>
</p:sld>
</file>

<file path=ppt/theme/theme1.xml><?xml version="1.0" encoding="utf-8"?>
<a:theme xmlns:a="http://schemas.openxmlformats.org/drawingml/2006/main" name="New_3D01">
  <a:themeElements>
    <a:clrScheme name="3D01">
      <a:dk1>
        <a:sysClr val="windowText" lastClr="000000"/>
      </a:dk1>
      <a:lt1>
        <a:sysClr val="window" lastClr="FFFFFF"/>
      </a:lt1>
      <a:dk2>
        <a:srgbClr val="04617B"/>
      </a:dk2>
      <a:lt2>
        <a:srgbClr val="E3E9E5"/>
      </a:lt2>
      <a:accent1>
        <a:srgbClr val="088CDE"/>
      </a:accent1>
      <a:accent2>
        <a:srgbClr val="17C952"/>
      </a:accent2>
      <a:accent3>
        <a:srgbClr val="E16F4B"/>
      </a:accent3>
      <a:accent4>
        <a:srgbClr val="0FCBF1"/>
      </a:accent4>
      <a:accent5>
        <a:srgbClr val="9E7FF5"/>
      </a:accent5>
      <a:accent6>
        <a:srgbClr val="E29702"/>
      </a:accent6>
      <a:hlink>
        <a:srgbClr val="E2D700"/>
      </a:hlink>
      <a:folHlink>
        <a:srgbClr val="85DFD0"/>
      </a:folHlink>
    </a:clrScheme>
    <a:fontScheme name="3D01">
      <a:majorFont>
        <a:latin typeface="Franklin Gothic Demi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Franklin Gothic Book"/>
        <a:ea typeface=""/>
        <a:cs typeface=""/>
        <a:font script="Jpan" typeface="HG丸ｺﾞｼｯｸM-PRO"/>
        <a:font script="Hang" typeface="맑은 고딕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3D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shade val="98000"/>
                <a:satMod val="130000"/>
              </a:schemeClr>
            </a:gs>
            <a:gs pos="80000">
              <a:schemeClr val="phClr">
                <a:shade val="50000"/>
                <a:satMod val="150000"/>
              </a:schemeClr>
            </a:gs>
            <a:gs pos="100000">
              <a:schemeClr val="phClr">
                <a:shade val="80000"/>
                <a:satMod val="150000"/>
              </a:schemeClr>
            </a:gs>
          </a:gsLst>
          <a:path path="circle">
            <a:fillToRect r="100000" b="100000"/>
          </a:path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st="38100" dir="27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600000"/>
            </a:lightRig>
          </a:scene3d>
          <a:sp3d>
            <a:bevelT w="38100" h="25400" prst="softRound"/>
          </a:sp3d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6600000"/>
            </a:lightRig>
          </a:scene3d>
          <a:sp3d>
            <a:bevelT w="63500" h="508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150000"/>
                <a:lumMod val="150000"/>
              </a:schemeClr>
            </a:gs>
            <a:gs pos="100000">
              <a:schemeClr val="phClr">
                <a:tint val="100000"/>
                <a:shade val="40000"/>
                <a:satMod val="150000"/>
              </a:schemeClr>
            </a:gs>
          </a:gsLst>
          <a:path path="circle">
            <a:fillToRect l="30000" t="-80000" r="-130000" b="180000"/>
          </a:path>
        </a:gradFill>
        <a:gradFill rotWithShape="1">
          <a:gsLst>
            <a:gs pos="0">
              <a:schemeClr val="phClr">
                <a:tint val="9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30000" r="50000" b="7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132d4f7-3ff6-42a6-9c84-a78a808c16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EFDECECAE815428E4874546E1D19C3" ma:contentTypeVersion="10" ma:contentTypeDescription="새 문서를 만듭니다." ma:contentTypeScope="" ma:versionID="b55bab1b4f75c5ecd64e4c53a0ce4b08">
  <xsd:schema xmlns:xsd="http://www.w3.org/2001/XMLSchema" xmlns:xs="http://www.w3.org/2001/XMLSchema" xmlns:p="http://schemas.microsoft.com/office/2006/metadata/properties" xmlns:ns3="0132d4f7-3ff6-42a6-9c84-a78a808c16d0" targetNamespace="http://schemas.microsoft.com/office/2006/metadata/properties" ma:root="true" ma:fieldsID="eebfe6975f4c58ac6a1033c1b9b23f37" ns3:_="">
    <xsd:import namespace="0132d4f7-3ff6-42a6-9c84-a78a808c16d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32d4f7-3ff6-42a6-9c84-a78a808c16d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21BC09-8DD4-449E-B8EC-C4D4FA7DE0E9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0132d4f7-3ff6-42a6-9c84-a78a808c16d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F27BDC9-7442-4917-A30E-F8B49337D3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8D3E9-E98B-4297-8326-7847C78B6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32d4f7-3ff6-42a6-9c84-a78a808c1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1778</TotalTime>
  <Words>3754</Words>
  <Application>Microsoft Office PowerPoint</Application>
  <PresentationFormat>와이드스크린</PresentationFormat>
  <Paragraphs>445</Paragraphs>
  <Slides>34</Slides>
  <Notes>34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Google Sans Text</vt:lpstr>
      <vt:lpstr>Noto Sans KR</vt:lpstr>
      <vt:lpstr>Arial</vt:lpstr>
      <vt:lpstr>Franklin Gothic Book</vt:lpstr>
      <vt:lpstr>Franklin Gothic Demi</vt:lpstr>
      <vt:lpstr>Nirmala UI Semilight</vt:lpstr>
      <vt:lpstr>New_3D01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이송하</cp:lastModifiedBy>
  <cp:revision>248</cp:revision>
  <dcterms:created xsi:type="dcterms:W3CDTF">2025-10-22T07:11:35Z</dcterms:created>
  <dcterms:modified xsi:type="dcterms:W3CDTF">2025-10-29T08:32:01Z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0x01010005EFDECECAE815428E4874546E1D19C3</vt:lpwstr>
  </property>
</Properties>
</file>